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02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Default Extension="emf" ContentType="image/x-emf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9"/>
  </p:notesMasterIdLst>
  <p:sldIdLst>
    <p:sldId id="256" r:id="rId2"/>
    <p:sldId id="261" r:id="rId3"/>
    <p:sldId id="263" r:id="rId4"/>
    <p:sldId id="258" r:id="rId5"/>
    <p:sldId id="260" r:id="rId6"/>
    <p:sldId id="264" r:id="rId7"/>
    <p:sldId id="276" r:id="rId8"/>
    <p:sldId id="280" r:id="rId9"/>
    <p:sldId id="294" r:id="rId10"/>
    <p:sldId id="295" r:id="rId11"/>
    <p:sldId id="298" r:id="rId12"/>
    <p:sldId id="301" r:id="rId13"/>
    <p:sldId id="296" r:id="rId14"/>
    <p:sldId id="302" r:id="rId15"/>
    <p:sldId id="299" r:id="rId16"/>
    <p:sldId id="297" r:id="rId17"/>
    <p:sldId id="281" r:id="rId18"/>
    <p:sldId id="300" r:id="rId19"/>
    <p:sldId id="282" r:id="rId20"/>
    <p:sldId id="283" r:id="rId21"/>
    <p:sldId id="284" r:id="rId22"/>
    <p:sldId id="285" r:id="rId23"/>
    <p:sldId id="286" r:id="rId24"/>
    <p:sldId id="287" r:id="rId25"/>
    <p:sldId id="358" r:id="rId26"/>
    <p:sldId id="288" r:id="rId27"/>
    <p:sldId id="291" r:id="rId28"/>
    <p:sldId id="292" r:id="rId29"/>
    <p:sldId id="303" r:id="rId30"/>
    <p:sldId id="360" r:id="rId31"/>
    <p:sldId id="364" r:id="rId32"/>
    <p:sldId id="387" r:id="rId33"/>
    <p:sldId id="304" r:id="rId34"/>
    <p:sldId id="305" r:id="rId35"/>
    <p:sldId id="307" r:id="rId36"/>
    <p:sldId id="306" r:id="rId37"/>
    <p:sldId id="308" r:id="rId38"/>
    <p:sldId id="309" r:id="rId39"/>
    <p:sldId id="310" r:id="rId40"/>
    <p:sldId id="312" r:id="rId41"/>
    <p:sldId id="313" r:id="rId42"/>
    <p:sldId id="314" r:id="rId43"/>
    <p:sldId id="323" r:id="rId44"/>
    <p:sldId id="316" r:id="rId45"/>
    <p:sldId id="318" r:id="rId46"/>
    <p:sldId id="324" r:id="rId47"/>
    <p:sldId id="315" r:id="rId48"/>
    <p:sldId id="325" r:id="rId49"/>
    <p:sldId id="362" r:id="rId50"/>
    <p:sldId id="363" r:id="rId51"/>
    <p:sldId id="329" r:id="rId52"/>
    <p:sldId id="328" r:id="rId53"/>
    <p:sldId id="326" r:id="rId54"/>
    <p:sldId id="365" r:id="rId55"/>
    <p:sldId id="366" r:id="rId56"/>
    <p:sldId id="327" r:id="rId57"/>
    <p:sldId id="320" r:id="rId58"/>
    <p:sldId id="322" r:id="rId59"/>
    <p:sldId id="321" r:id="rId60"/>
    <p:sldId id="359" r:id="rId61"/>
    <p:sldId id="375" r:id="rId62"/>
    <p:sldId id="374" r:id="rId63"/>
    <p:sldId id="367" r:id="rId64"/>
    <p:sldId id="369" r:id="rId65"/>
    <p:sldId id="372" r:id="rId66"/>
    <p:sldId id="373" r:id="rId67"/>
    <p:sldId id="349" r:id="rId68"/>
    <p:sldId id="330" r:id="rId69"/>
    <p:sldId id="331" r:id="rId70"/>
    <p:sldId id="332" r:id="rId71"/>
    <p:sldId id="333" r:id="rId72"/>
    <p:sldId id="334" r:id="rId73"/>
    <p:sldId id="335" r:id="rId74"/>
    <p:sldId id="336" r:id="rId75"/>
    <p:sldId id="337" r:id="rId76"/>
    <p:sldId id="338" r:id="rId77"/>
    <p:sldId id="339" r:id="rId78"/>
    <p:sldId id="340" r:id="rId79"/>
    <p:sldId id="341" r:id="rId80"/>
    <p:sldId id="342" r:id="rId81"/>
    <p:sldId id="343" r:id="rId82"/>
    <p:sldId id="344" r:id="rId83"/>
    <p:sldId id="345" r:id="rId84"/>
    <p:sldId id="346" r:id="rId85"/>
    <p:sldId id="385" r:id="rId86"/>
    <p:sldId id="376" r:id="rId87"/>
    <p:sldId id="379" r:id="rId88"/>
    <p:sldId id="380" r:id="rId89"/>
    <p:sldId id="382" r:id="rId90"/>
    <p:sldId id="383" r:id="rId91"/>
    <p:sldId id="361" r:id="rId92"/>
    <p:sldId id="384" r:id="rId93"/>
    <p:sldId id="386" r:id="rId94"/>
    <p:sldId id="272" r:id="rId95"/>
    <p:sldId id="273" r:id="rId96"/>
    <p:sldId id="270" r:id="rId97"/>
    <p:sldId id="271" r:id="rId98"/>
    <p:sldId id="275" r:id="rId99"/>
    <p:sldId id="274" r:id="rId100"/>
    <p:sldId id="269" r:id="rId101"/>
    <p:sldId id="350" r:id="rId102"/>
    <p:sldId id="351" r:id="rId103"/>
    <p:sldId id="352" r:id="rId104"/>
    <p:sldId id="353" r:id="rId105"/>
    <p:sldId id="354" r:id="rId106"/>
    <p:sldId id="357" r:id="rId107"/>
    <p:sldId id="356" r:id="rId10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C7D0345-AF72-4116-9C89-D590B300B3CE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SG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SG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0EE443D-CA38-4658-9100-FAAB8CB35D3C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SG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06FC19-BE61-4B9B-92BE-A6A40382B759}" type="slidenum">
              <a:rPr lang="en-SG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SG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4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75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85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96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06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16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95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46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6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87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97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17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28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48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69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79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89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10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51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61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7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92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1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22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2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53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63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73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SG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642559-92B1-46BB-88E5-756CA76DF8E0}" type="slidenum">
              <a:rPr lang="en-SG" smtClean="0"/>
              <a:pPr>
                <a:defRPr/>
              </a:pPr>
              <a:t>50</a:t>
            </a:fld>
            <a:endParaRPr lang="en-SG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84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04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14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3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66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76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86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9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0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17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27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37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68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78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88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99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09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19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29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SG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0CC632-329A-4F34-BB77-B0757E150A0C}" type="slidenum">
              <a:rPr lang="en-SG" smtClean="0"/>
              <a:pPr>
                <a:defRPr/>
              </a:pPr>
              <a:t>76</a:t>
            </a:fld>
            <a:endParaRPr lang="en-SG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40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60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70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81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91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01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11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22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32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42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2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63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73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83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93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04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14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24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34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44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65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7AA1C-8ECD-462C-A912-69B5AC2D9F1E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C84FD-DC94-4E36-9C8A-B88FB7F400FC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ED717-3DD4-4A2F-A7ED-0F695C5CF4D1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0C3C9-2AC9-4A04-8EFB-423472DB96AC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67F44-B814-4A75-BA12-81F40A478CA0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DE619-7597-40CD-890D-B5C0D26EA9A5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en-SG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3285A-A8D7-4948-AC32-1A1DCB32C0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337AD-2939-42AA-9F99-32465BC7D2DD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6D181-5BD1-4006-97FA-1B49D4E279DD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14CEA-832A-49CC-A9C7-E16CB935DDF2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A427F-59A5-4DF0-9CE2-0D5870EC3A81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28B0D-38F5-42DB-8F63-13668ECEAD9B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5C776-C34A-4948-BB03-45018BC4EE1D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690F9-B99F-4856-9D6E-646F5029E509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9BA1E-37E8-4986-92CE-92FFA98FCD0B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F06E3-15D4-4883-AE12-50B5D8B56D6E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45685-3224-44AF-9298-406A2091FE2C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9F8EE-6310-4216-8BEE-9EAA7D004DC5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1BA78-444F-44FE-9975-D46EB6D54B58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60815-91E7-4AFF-A2C5-DAFE81D924F3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02632-7E7E-46C7-A9D1-62926218E2B5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4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15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DA5E7-396A-4DB2-8083-562937ED4362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7E78E-0E69-4D97-8A44-273271E1894B}" type="slidenum">
              <a:rPr lang="en-SG"/>
              <a:pPr>
                <a:defRPr/>
              </a:pPr>
              <a:t>‹#›</a:t>
            </a:fld>
            <a:endParaRPr lang="en-S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4932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49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117A58-21D3-43C2-A37B-CFA293C7D62F}" type="datetimeFigureOut">
              <a:rPr lang="en-US"/>
              <a:pPr>
                <a:defRPr/>
              </a:pPr>
              <a:t>7/17/2008</a:t>
            </a:fld>
            <a:endParaRPr lang="en-S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S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A4D948-C05E-460B-87E3-69EB6BC1D3E4}" type="slidenum">
              <a:rPr lang="en-SG"/>
              <a:pPr>
                <a:defRPr/>
              </a:pPr>
              <a:t>‹#›</a:t>
            </a:fld>
            <a:endParaRPr lang="en-SG"/>
          </a:p>
        </p:txBody>
      </p:sp>
      <p:grpSp>
        <p:nvGrpSpPr>
          <p:cNvPr id="124937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8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9" r:id="rId9"/>
    <p:sldLayoutId id="2147483690" r:id="rId10"/>
    <p:sldLayoutId id="2147483689" r:id="rId11"/>
    <p:sldLayoutId id="214748370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 Seminar on </a:t>
            </a:r>
            <a:r>
              <a:rPr lang="en-US" dirty="0" err="1" smtClean="0"/>
              <a:t>SingaporeMath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/>
              <a:t>@ SALT LAKE CITY, UTAH</a:t>
            </a:r>
            <a:endParaRPr lang="en-SG" sz="3100" dirty="0"/>
          </a:p>
        </p:txBody>
      </p:sp>
      <p:sp>
        <p:nvSpPr>
          <p:cNvPr id="15362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n-US" sz="2200" smtClean="0"/>
              <a:t>Yeap Ban Har, Ph.D.</a:t>
            </a:r>
          </a:p>
          <a:p>
            <a:pPr marR="0" eaLnBrk="1" hangingPunct="1">
              <a:lnSpc>
                <a:spcPct val="80000"/>
              </a:lnSpc>
            </a:pPr>
            <a:r>
              <a:rPr lang="en-US" sz="2200" smtClean="0"/>
              <a:t>National Institute of Education</a:t>
            </a:r>
          </a:p>
          <a:p>
            <a:pPr marR="0" eaLnBrk="1" hangingPunct="1">
              <a:lnSpc>
                <a:spcPct val="80000"/>
              </a:lnSpc>
            </a:pPr>
            <a:r>
              <a:rPr lang="en-US" sz="2200" smtClean="0"/>
              <a:t>Nanyang Technological University</a:t>
            </a:r>
          </a:p>
          <a:p>
            <a:pPr marR="0" eaLnBrk="1" hangingPunct="1">
              <a:lnSpc>
                <a:spcPct val="80000"/>
              </a:lnSpc>
            </a:pPr>
            <a:r>
              <a:rPr lang="en-US" sz="2200" smtClean="0"/>
              <a:t>Singapore</a:t>
            </a:r>
          </a:p>
          <a:p>
            <a:pPr marR="0" eaLnBrk="1" hangingPunct="1">
              <a:lnSpc>
                <a:spcPct val="80000"/>
              </a:lnSpc>
            </a:pPr>
            <a:r>
              <a:rPr lang="en-US" sz="2200" smtClean="0"/>
              <a:t>banhar.yeap@nie.edu.sg</a:t>
            </a:r>
            <a:endParaRPr lang="en-SG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9442" y="3314712"/>
            <a:ext cx="7851648" cy="1828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/>
              <a:t>I was searching </a:t>
            </a:r>
            <a:br>
              <a:rPr lang="en-US" sz="4400" dirty="0"/>
            </a:br>
            <a:r>
              <a:rPr lang="en-US" sz="4400" dirty="0"/>
              <a:t>for software – brain power and knowledge workers – the sources of wealth in our day.</a:t>
            </a:r>
            <a:br>
              <a:rPr lang="en-US" sz="4400" dirty="0"/>
            </a:br>
            <a:endParaRPr lang="en-US" sz="4400" dirty="0"/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00250" y="5029200"/>
            <a:ext cx="6400800" cy="1752600"/>
          </a:xfrm>
        </p:spPr>
        <p:txBody>
          <a:bodyPr/>
          <a:lstStyle/>
          <a:p>
            <a:pPr marR="0" eaLnBrk="1" hangingPunct="1"/>
            <a:r>
              <a:rPr lang="en-US" sz="2400" smtClean="0"/>
              <a:t>Thomas L. Friedman 2006 </a:t>
            </a:r>
          </a:p>
          <a:p>
            <a:pPr marR="0" eaLnBrk="1" hangingPunct="1"/>
            <a:r>
              <a:rPr lang="en-US" sz="2400" i="1" smtClean="0"/>
              <a:t>The World Is Flat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Achievements of Singapore Students</a:t>
            </a:r>
            <a:endParaRPr lang="en-SG" dirty="0"/>
          </a:p>
        </p:txBody>
      </p:sp>
      <p:sp>
        <p:nvSpPr>
          <p:cNvPr id="120834" name="Subtitle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en-SG" smtClean="0"/>
          </a:p>
          <a:p>
            <a:pPr marR="0" eaLnBrk="1" hangingPunct="1"/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663" y="-26988"/>
            <a:ext cx="5626100" cy="731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1042988" y="4294188"/>
            <a:ext cx="4681537" cy="1366837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33375"/>
            <a:ext cx="3443288" cy="662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2" name="Text Box 6"/>
          <p:cNvSpPr txBox="1">
            <a:spLocks noChangeArrowheads="1"/>
          </p:cNvSpPr>
          <p:nvPr/>
        </p:nvSpPr>
        <p:spPr bwMode="auto">
          <a:xfrm>
            <a:off x="3924300" y="765175"/>
            <a:ext cx="2808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333333"/>
                </a:solidFill>
              </a:rPr>
              <a:t>TIMSS 2003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-39688" y="620713"/>
          <a:ext cx="9220201" cy="5248275"/>
        </p:xfrm>
        <a:graphic>
          <a:graphicData uri="http://schemas.openxmlformats.org/presentationml/2006/ole">
            <p:oleObj spid="_x0000_s1026" name="Chart" r:id="rId4" imgW="4667402" imgH="2657551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-107950" y="684213"/>
          <a:ext cx="9372600" cy="5337175"/>
        </p:xfrm>
        <a:graphic>
          <a:graphicData uri="http://schemas.openxmlformats.org/presentationml/2006/ole">
            <p:oleObj spid="_x0000_s2050" name="Chart" r:id="rId4" imgW="4667402" imgH="2657551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128002" name="Picture 3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 r="3448"/>
          <a:stretch>
            <a:fillRect/>
          </a:stretch>
        </p:blipFill>
        <p:spPr>
          <a:xfrm>
            <a:off x="0" y="381000"/>
            <a:ext cx="9144000" cy="6477000"/>
          </a:xfrm>
        </p:spPr>
      </p:pic>
      <p:pic>
        <p:nvPicPr>
          <p:cNvPr id="128003" name="Picture 4" descr="MC Education logo"/>
          <p:cNvPicPr>
            <a:picLocks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6781800" y="76200"/>
            <a:ext cx="2286000" cy="4079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ph idx="1"/>
          </p:nvPr>
        </p:nvGraphicFramePr>
        <p:xfrm>
          <a:off x="-36513" y="-171450"/>
          <a:ext cx="9299576" cy="12025313"/>
        </p:xfrm>
        <a:graphic>
          <a:graphicData uri="http://schemas.openxmlformats.org/presentationml/2006/ole">
            <p:oleObj spid="_x0000_s3074" name="Acrobat Document" r:id="rId4" imgW="5830114" imgH="7542857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MC Education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228600"/>
            <a:ext cx="198120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692150"/>
          <a:ext cx="9144000" cy="5327650"/>
        </p:xfrm>
        <a:graphic>
          <a:graphicData uri="http://schemas.openxmlformats.org/presentationml/2006/ole">
            <p:oleObj spid="_x0000_s4098" name="Chart" r:id="rId5" imgW="4667402" imgH="2657551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Future of the Nation</a:t>
            </a:r>
            <a:endParaRPr lang="en-SG" dirty="0"/>
          </a:p>
        </p:txBody>
      </p:sp>
      <p:sp>
        <p:nvSpPr>
          <p:cNvPr id="26626" name="Subtitle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mtClean="0"/>
              <a:t>Nurturing Knowledge Workers</a:t>
            </a:r>
          </a:p>
          <a:p>
            <a:pPr marR="0" eaLnBrk="1" hangingPunct="1"/>
            <a:r>
              <a:rPr lang="en-US" smtClean="0"/>
              <a:t>through Ability-Driven Education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3400" y="3000372"/>
            <a:ext cx="7851648" cy="121444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/>
              <a:t>As the 21st century approaches … countries will need citizens prepared to participate in ‘brain-power’ industries</a:t>
            </a:r>
          </a:p>
        </p:txBody>
      </p:sp>
      <p:sp>
        <p:nvSpPr>
          <p:cNvPr id="276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71688" y="4643438"/>
            <a:ext cx="6400800" cy="1752600"/>
          </a:xfrm>
        </p:spPr>
        <p:txBody>
          <a:bodyPr/>
          <a:lstStyle/>
          <a:p>
            <a:pPr marR="0" eaLnBrk="1" hangingPunct="1"/>
            <a:r>
              <a:rPr lang="en-US" sz="2000" smtClean="0"/>
              <a:t>Beaton, Mullis, Martin, Gonzalez, Kelly &amp; Smith 1996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785813" y="2714625"/>
            <a:ext cx="7929562" cy="1470025"/>
          </a:xfrm>
        </p:spPr>
        <p:txBody>
          <a:bodyPr/>
          <a:lstStyle/>
          <a:p>
            <a:pPr eaLnBrk="1" hangingPunct="1"/>
            <a:r>
              <a:rPr lang="en-US" sz="3600" smtClean="0"/>
              <a:t>The Singapore mathematics curriculum states that “an emphasis on mathematics education will ensure that we have an increasingly competitive workforce to meet the challenges of the 21st century”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Impact of Globalization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2800" smtClean="0"/>
              <a:t>Schools around the world are forced to move forward if they want to make a difference to the future of their students.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Problem-Solving Curriculum</a:t>
            </a:r>
            <a:endParaRPr lang="en-US" dirty="0"/>
          </a:p>
        </p:txBody>
      </p:sp>
      <p:sp>
        <p:nvSpPr>
          <p:cNvPr id="3072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z="2800" smtClean="0"/>
              <a:t>Agenda for Action (USA) and Cockcroft Report (UK) led to the introduction of a problem-solving curriculum in 1992.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838232" y="214298"/>
            <a:ext cx="83058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/>
              <a:t>Singapore Mathematics </a:t>
            </a:r>
            <a:r>
              <a:rPr lang="en-US" sz="3200" dirty="0" smtClean="0"/>
              <a:t>Curriculum </a:t>
            </a:r>
            <a:r>
              <a:rPr lang="en-US" sz="3200" dirty="0"/>
              <a:t>Framework</a:t>
            </a:r>
          </a:p>
        </p:txBody>
      </p:sp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1295400" y="1828800"/>
            <a:ext cx="632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Constantia" pitchFamily="18" charset="0"/>
            </a:endParaRPr>
          </a:p>
        </p:txBody>
      </p:sp>
      <p:grpSp>
        <p:nvGrpSpPr>
          <p:cNvPr id="31747" name="Group 2"/>
          <p:cNvGrpSpPr>
            <a:grpSpLocks/>
          </p:cNvGrpSpPr>
          <p:nvPr/>
        </p:nvGrpSpPr>
        <p:grpSpPr bwMode="auto">
          <a:xfrm>
            <a:off x="50800" y="1500188"/>
            <a:ext cx="8950325" cy="5186362"/>
            <a:chOff x="113" y="1053"/>
            <a:chExt cx="5638" cy="3267"/>
          </a:xfrm>
        </p:grpSpPr>
        <p:grpSp>
          <p:nvGrpSpPr>
            <p:cNvPr id="31748" name="Group 3"/>
            <p:cNvGrpSpPr>
              <a:grpSpLocks/>
            </p:cNvGrpSpPr>
            <p:nvPr/>
          </p:nvGrpSpPr>
          <p:grpSpPr bwMode="auto">
            <a:xfrm>
              <a:off x="1912" y="1296"/>
              <a:ext cx="2230" cy="1975"/>
              <a:chOff x="1912" y="1296"/>
              <a:chExt cx="2230" cy="1975"/>
            </a:xfrm>
          </p:grpSpPr>
          <p:sp>
            <p:nvSpPr>
              <p:cNvPr id="31754" name="AutoShape 4"/>
              <p:cNvSpPr>
                <a:spLocks noChangeArrowheads="1"/>
              </p:cNvSpPr>
              <p:nvPr/>
            </p:nvSpPr>
            <p:spPr bwMode="auto">
              <a:xfrm>
                <a:off x="1912" y="1296"/>
                <a:ext cx="2078" cy="1975"/>
              </a:xfrm>
              <a:prstGeom prst="pentagon">
                <a:avLst/>
              </a:prstGeom>
              <a:solidFill>
                <a:srgbClr val="0066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SG">
                  <a:latin typeface="Constantia" pitchFamily="18" charset="0"/>
                </a:endParaRPr>
              </a:p>
            </p:txBody>
          </p:sp>
          <p:sp>
            <p:nvSpPr>
              <p:cNvPr id="31755" name="AutoShape 5"/>
              <p:cNvSpPr>
                <a:spLocks noChangeArrowheads="1"/>
              </p:cNvSpPr>
              <p:nvPr/>
            </p:nvSpPr>
            <p:spPr bwMode="auto">
              <a:xfrm>
                <a:off x="2285" y="1777"/>
                <a:ext cx="1253" cy="1192"/>
              </a:xfrm>
              <a:prstGeom prst="pentagon">
                <a:avLst/>
              </a:prstGeom>
              <a:solidFill>
                <a:srgbClr val="2B548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SG">
                  <a:latin typeface="Constantia" pitchFamily="18" charset="0"/>
                </a:endParaRPr>
              </a:p>
            </p:txBody>
          </p:sp>
          <p:sp>
            <p:nvSpPr>
              <p:cNvPr id="31756" name="Text Box 6"/>
              <p:cNvSpPr txBox="1">
                <a:spLocks noChangeArrowheads="1"/>
              </p:cNvSpPr>
              <p:nvPr/>
            </p:nvSpPr>
            <p:spPr bwMode="auto">
              <a:xfrm>
                <a:off x="2327" y="2175"/>
                <a:ext cx="1198" cy="63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>
                  <a:spcBef>
                    <a:spcPts val="1250"/>
                  </a:spcBef>
                  <a:buClr>
                    <a:srgbClr val="FF0000"/>
                  </a:buClr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GB" sz="2000" b="1">
                    <a:latin typeface="Constantia" pitchFamily="18" charset="0"/>
                  </a:rPr>
                  <a:t>Mathematical Problem Solving</a:t>
                </a:r>
              </a:p>
            </p:txBody>
          </p:sp>
          <p:sp>
            <p:nvSpPr>
              <p:cNvPr id="31757" name="Text Box 7"/>
              <p:cNvSpPr txBox="1">
                <a:spLocks noChangeArrowheads="1"/>
              </p:cNvSpPr>
              <p:nvPr/>
            </p:nvSpPr>
            <p:spPr bwMode="auto">
              <a:xfrm rot="-2220000">
                <a:off x="1994" y="1638"/>
                <a:ext cx="1044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>
                  <a:spcBef>
                    <a:spcPts val="1500"/>
                  </a:spcBef>
                  <a:buFont typeface="Arial Narrow" pitchFamily="34" charset="0"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GB" sz="2400">
                    <a:latin typeface="Arial Narrow" pitchFamily="34" charset="0"/>
                  </a:rPr>
                  <a:t>Attitudes</a:t>
                </a:r>
              </a:p>
            </p:txBody>
          </p:sp>
          <p:sp>
            <p:nvSpPr>
              <p:cNvPr id="31758" name="Text Box 8"/>
              <p:cNvSpPr txBox="1">
                <a:spLocks noChangeArrowheads="1"/>
              </p:cNvSpPr>
              <p:nvPr/>
            </p:nvSpPr>
            <p:spPr bwMode="auto">
              <a:xfrm rot="2280000">
                <a:off x="2678" y="1669"/>
                <a:ext cx="1464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>
                  <a:spcBef>
                    <a:spcPts val="1500"/>
                  </a:spcBef>
                  <a:buFont typeface="Arial Narrow" pitchFamily="34" charset="0"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GB" sz="2400">
                    <a:latin typeface="Arial Narrow" pitchFamily="34" charset="0"/>
                  </a:rPr>
                  <a:t>Metacognition</a:t>
                </a:r>
              </a:p>
            </p:txBody>
          </p:sp>
          <p:sp>
            <p:nvSpPr>
              <p:cNvPr id="31759" name="Text Box 9"/>
              <p:cNvSpPr txBox="1">
                <a:spLocks noChangeArrowheads="1"/>
              </p:cNvSpPr>
              <p:nvPr/>
            </p:nvSpPr>
            <p:spPr bwMode="auto">
              <a:xfrm rot="-4320000">
                <a:off x="3118" y="2498"/>
                <a:ext cx="1044" cy="29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>
                  <a:spcBef>
                    <a:spcPts val="1500"/>
                  </a:spcBef>
                  <a:buFont typeface="Arial Narrow" pitchFamily="34" charset="0"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GB" sz="2400">
                    <a:latin typeface="Arial Narrow" pitchFamily="34" charset="0"/>
                  </a:rPr>
                  <a:t>Processes</a:t>
                </a:r>
              </a:p>
            </p:txBody>
          </p:sp>
          <p:sp>
            <p:nvSpPr>
              <p:cNvPr id="31760" name="Text Box 10"/>
              <p:cNvSpPr txBox="1">
                <a:spLocks noChangeArrowheads="1"/>
              </p:cNvSpPr>
              <p:nvPr/>
            </p:nvSpPr>
            <p:spPr bwMode="auto">
              <a:xfrm>
                <a:off x="2400" y="2973"/>
                <a:ext cx="1044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>
                  <a:spcBef>
                    <a:spcPts val="1500"/>
                  </a:spcBef>
                  <a:buFont typeface="Arial Narrow" pitchFamily="34" charset="0"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GB" sz="2400">
                    <a:latin typeface="Arial Narrow" pitchFamily="34" charset="0"/>
                  </a:rPr>
                  <a:t>Concepts</a:t>
                </a:r>
              </a:p>
            </p:txBody>
          </p:sp>
          <p:sp>
            <p:nvSpPr>
              <p:cNvPr id="31761" name="Text Box 11"/>
              <p:cNvSpPr txBox="1">
                <a:spLocks noChangeArrowheads="1"/>
              </p:cNvSpPr>
              <p:nvPr/>
            </p:nvSpPr>
            <p:spPr bwMode="auto">
              <a:xfrm rot="4320000">
                <a:off x="1732" y="2496"/>
                <a:ext cx="1044" cy="2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0" hangingPunct="0">
                  <a:spcBef>
                    <a:spcPts val="1500"/>
                  </a:spcBef>
                  <a:buFont typeface="Arial Narrow" pitchFamily="34" charset="0"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GB" sz="2400">
                    <a:latin typeface="Arial Narrow" pitchFamily="34" charset="0"/>
                  </a:rPr>
                  <a:t>Skills</a:t>
                </a:r>
              </a:p>
            </p:txBody>
          </p:sp>
        </p:grpSp>
        <p:sp>
          <p:nvSpPr>
            <p:cNvPr id="31749" name="Text Box 12"/>
            <p:cNvSpPr txBox="1">
              <a:spLocks noChangeArrowheads="1"/>
            </p:cNvSpPr>
            <p:nvPr/>
          </p:nvSpPr>
          <p:spPr bwMode="auto">
            <a:xfrm>
              <a:off x="2298" y="3284"/>
              <a:ext cx="1380" cy="103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Numerical</a:t>
              </a:r>
            </a:p>
            <a:p>
              <a:pPr algn="ct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Algebraic</a:t>
              </a:r>
            </a:p>
            <a:p>
              <a:pPr algn="ct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Geometrical</a:t>
              </a:r>
            </a:p>
            <a:p>
              <a:pPr algn="ct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Statistical</a:t>
              </a:r>
            </a:p>
            <a:p>
              <a:pPr algn="ct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Probabilistic</a:t>
              </a:r>
            </a:p>
            <a:p>
              <a:pPr algn="ct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Analytical</a:t>
              </a:r>
            </a:p>
          </p:txBody>
        </p:sp>
        <p:sp>
          <p:nvSpPr>
            <p:cNvPr id="31750" name="Text Box 13"/>
            <p:cNvSpPr txBox="1">
              <a:spLocks noChangeArrowheads="1"/>
            </p:cNvSpPr>
            <p:nvPr/>
          </p:nvSpPr>
          <p:spPr bwMode="auto">
            <a:xfrm>
              <a:off x="3886" y="2289"/>
              <a:ext cx="1855" cy="103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Reasoning, communication &amp; connections</a:t>
              </a:r>
            </a:p>
            <a:p>
              <a: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Thinking skills &amp; heuristics</a:t>
              </a:r>
            </a:p>
            <a:p>
              <a: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Application &amp; modelling</a:t>
              </a:r>
            </a:p>
          </p:txBody>
        </p:sp>
        <p:sp>
          <p:nvSpPr>
            <p:cNvPr id="31751" name="Text Box 14"/>
            <p:cNvSpPr txBox="1">
              <a:spLocks noChangeArrowheads="1"/>
            </p:cNvSpPr>
            <p:nvPr/>
          </p:nvSpPr>
          <p:spPr bwMode="auto">
            <a:xfrm>
              <a:off x="113" y="2122"/>
              <a:ext cx="1873" cy="136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Numerical calculation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Algebraic manipulation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Spatial visualization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Data analysis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Measurement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Use of mathematical tools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Estimation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700" b="1">
                <a:latin typeface="Constantia" pitchFamily="18" charset="0"/>
              </a:endParaRPr>
            </a:p>
          </p:txBody>
        </p:sp>
        <p:sp>
          <p:nvSpPr>
            <p:cNvPr id="31752" name="Text Box 15"/>
            <p:cNvSpPr txBox="1">
              <a:spLocks noChangeArrowheads="1"/>
            </p:cNvSpPr>
            <p:nvPr/>
          </p:nvSpPr>
          <p:spPr bwMode="auto">
            <a:xfrm>
              <a:off x="3429" y="1301"/>
              <a:ext cx="2322" cy="38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Monitoring of one’s own thinking</a:t>
              </a:r>
            </a:p>
            <a:p>
              <a: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Self-regulation of learning</a:t>
              </a:r>
            </a:p>
          </p:txBody>
        </p:sp>
        <p:sp>
          <p:nvSpPr>
            <p:cNvPr id="31753" name="Text Box 16"/>
            <p:cNvSpPr txBox="1">
              <a:spLocks noChangeArrowheads="1"/>
            </p:cNvSpPr>
            <p:nvPr/>
          </p:nvSpPr>
          <p:spPr bwMode="auto">
            <a:xfrm>
              <a:off x="1071" y="1053"/>
              <a:ext cx="1105" cy="87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Beliefs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Interest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Appreciation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Confidence</a:t>
              </a:r>
            </a:p>
            <a:p>
              <a:pPr algn="r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700" b="1">
                  <a:latin typeface="Constantia" pitchFamily="18" charset="0"/>
                </a:rPr>
                <a:t>Perseverance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Thinking Schools</a:t>
            </a:r>
            <a:br>
              <a:rPr lang="en-US"/>
            </a:br>
            <a:r>
              <a:rPr lang="en-US"/>
              <a:t>Learning Nation</a:t>
            </a:r>
          </a:p>
        </p:txBody>
      </p:sp>
      <p:sp>
        <p:nvSpPr>
          <p:cNvPr id="3277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z="2800" smtClean="0"/>
              <a:t>This initiative was introduced in 1997. It focuses on explicit teaching of thinking through school subjects.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Problem-Solving Curriculum</a:t>
            </a:r>
            <a:endParaRPr lang="en-US" dirty="0"/>
          </a:p>
        </p:txBody>
      </p:sp>
      <p:sp>
        <p:nvSpPr>
          <p:cNvPr id="33794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z="2800" smtClean="0"/>
              <a:t>It was revised in 2001 to give more emphasis on a range of heuristics.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Innovation &amp; Enterprise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z="2800" smtClean="0"/>
              <a:t>This initiative was introduced in 2003. It focuses on inculcating good habits of minds amongst students.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Singapore</a:t>
            </a:r>
            <a:endParaRPr lang="en-SG" dirty="0"/>
          </a:p>
        </p:txBody>
      </p:sp>
      <p:sp>
        <p:nvSpPr>
          <p:cNvPr id="17410" name="Subtitle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mtClean="0"/>
              <a:t>A multi-racial, multi-cultural, multi-religious and multi-lingual society. Gained independence in 1965. Population of 4 million with ½ million students in about 350 schools, all public. 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Teach Less</a:t>
            </a:r>
            <a:br>
              <a:rPr lang="en-US"/>
            </a:br>
            <a:r>
              <a:rPr lang="en-US"/>
              <a:t>Learn More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mtClean="0"/>
              <a:t>This call was made in 2004 to encourage the development of strong foundation knowledge.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Sample Test Item</a:t>
            </a:r>
            <a:endParaRPr lang="en-US" dirty="0"/>
          </a:p>
        </p:txBody>
      </p:sp>
      <p:sp>
        <p:nvSpPr>
          <p:cNvPr id="36866" name="Line 6"/>
          <p:cNvSpPr>
            <a:spLocks noChangeShapeType="1"/>
          </p:cNvSpPr>
          <p:nvPr/>
        </p:nvSpPr>
        <p:spPr bwMode="auto">
          <a:xfrm>
            <a:off x="2209800" y="24384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67" name="Line 7"/>
          <p:cNvSpPr>
            <a:spLocks noChangeShapeType="1"/>
          </p:cNvSpPr>
          <p:nvPr/>
        </p:nvSpPr>
        <p:spPr bwMode="auto">
          <a:xfrm rot="5400000">
            <a:off x="2895600" y="17526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68" name="Line 8"/>
          <p:cNvSpPr>
            <a:spLocks noChangeShapeType="1"/>
          </p:cNvSpPr>
          <p:nvPr/>
        </p:nvSpPr>
        <p:spPr bwMode="auto">
          <a:xfrm rot="5400000">
            <a:off x="3543300" y="2476500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69" name="Line 9"/>
          <p:cNvSpPr>
            <a:spLocks noChangeShapeType="1"/>
          </p:cNvSpPr>
          <p:nvPr/>
        </p:nvSpPr>
        <p:spPr bwMode="auto">
          <a:xfrm>
            <a:off x="3581400" y="2438400"/>
            <a:ext cx="12954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0" name="Rectangle 10"/>
          <p:cNvSpPr>
            <a:spLocks noChangeArrowheads="1"/>
          </p:cNvSpPr>
          <p:nvPr/>
        </p:nvSpPr>
        <p:spPr bwMode="auto">
          <a:xfrm>
            <a:off x="2209800" y="36576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latin typeface="Constantia" pitchFamily="18" charset="0"/>
            </a:endParaRPr>
          </a:p>
        </p:txBody>
      </p:sp>
      <p:sp>
        <p:nvSpPr>
          <p:cNvPr id="36871" name="Rectangle 11"/>
          <p:cNvSpPr>
            <a:spLocks noChangeArrowheads="1"/>
          </p:cNvSpPr>
          <p:nvPr/>
        </p:nvSpPr>
        <p:spPr bwMode="auto">
          <a:xfrm>
            <a:off x="2209800" y="24384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latin typeface="Constantia" pitchFamily="18" charset="0"/>
            </a:endParaRPr>
          </a:p>
        </p:txBody>
      </p:sp>
      <p:sp>
        <p:nvSpPr>
          <p:cNvPr id="36872" name="Text Box 12"/>
          <p:cNvSpPr txBox="1">
            <a:spLocks noChangeArrowheads="1"/>
          </p:cNvSpPr>
          <p:nvPr/>
        </p:nvSpPr>
        <p:spPr bwMode="auto">
          <a:xfrm>
            <a:off x="1219200" y="29718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3 cm</a:t>
            </a:r>
          </a:p>
        </p:txBody>
      </p:sp>
      <p:sp>
        <p:nvSpPr>
          <p:cNvPr id="36873" name="Text Box 13"/>
          <p:cNvSpPr txBox="1">
            <a:spLocks noChangeArrowheads="1"/>
          </p:cNvSpPr>
          <p:nvPr/>
        </p:nvSpPr>
        <p:spPr bwMode="auto">
          <a:xfrm>
            <a:off x="2514600" y="19050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3 cm</a:t>
            </a:r>
          </a:p>
        </p:txBody>
      </p:sp>
      <p:sp>
        <p:nvSpPr>
          <p:cNvPr id="36874" name="Text Box 14"/>
          <p:cNvSpPr txBox="1">
            <a:spLocks noChangeArrowheads="1"/>
          </p:cNvSpPr>
          <p:nvPr/>
        </p:nvSpPr>
        <p:spPr bwMode="auto">
          <a:xfrm>
            <a:off x="3048000" y="39624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7 cm</a:t>
            </a:r>
          </a:p>
        </p:txBody>
      </p:sp>
      <p:sp>
        <p:nvSpPr>
          <p:cNvPr id="36875" name="Text Box 15"/>
          <p:cNvSpPr txBox="1">
            <a:spLocks noChangeArrowheads="1"/>
          </p:cNvSpPr>
          <p:nvPr/>
        </p:nvSpPr>
        <p:spPr bwMode="auto">
          <a:xfrm>
            <a:off x="4343400" y="27432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5 cm</a:t>
            </a:r>
          </a:p>
        </p:txBody>
      </p:sp>
      <p:sp>
        <p:nvSpPr>
          <p:cNvPr id="36876" name="Text Box 16"/>
          <p:cNvSpPr txBox="1">
            <a:spLocks noChangeArrowheads="1"/>
          </p:cNvSpPr>
          <p:nvPr/>
        </p:nvSpPr>
        <p:spPr bwMode="auto">
          <a:xfrm>
            <a:off x="3810000" y="4876800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onstantia" pitchFamily="18" charset="0"/>
              </a:rPr>
              <a:t>Find the area of the figure shown.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Line 3"/>
          <p:cNvSpPr>
            <a:spLocks noChangeShapeType="1"/>
          </p:cNvSpPr>
          <p:nvPr/>
        </p:nvSpPr>
        <p:spPr bwMode="auto">
          <a:xfrm>
            <a:off x="2209800" y="24384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0" name="Line 4"/>
          <p:cNvSpPr>
            <a:spLocks noChangeShapeType="1"/>
          </p:cNvSpPr>
          <p:nvPr/>
        </p:nvSpPr>
        <p:spPr bwMode="auto">
          <a:xfrm rot="5400000">
            <a:off x="2895600" y="17526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1" name="Line 5"/>
          <p:cNvSpPr>
            <a:spLocks noChangeShapeType="1"/>
          </p:cNvSpPr>
          <p:nvPr/>
        </p:nvSpPr>
        <p:spPr bwMode="auto">
          <a:xfrm rot="5400000">
            <a:off x="3543300" y="2476500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2" name="Line 6"/>
          <p:cNvSpPr>
            <a:spLocks noChangeShapeType="1"/>
          </p:cNvSpPr>
          <p:nvPr/>
        </p:nvSpPr>
        <p:spPr bwMode="auto">
          <a:xfrm>
            <a:off x="3581400" y="2438400"/>
            <a:ext cx="12954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3" name="Rectangle 7"/>
          <p:cNvSpPr>
            <a:spLocks noChangeArrowheads="1"/>
          </p:cNvSpPr>
          <p:nvPr/>
        </p:nvSpPr>
        <p:spPr bwMode="auto">
          <a:xfrm>
            <a:off x="2209800" y="36576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latin typeface="Constantia" pitchFamily="18" charset="0"/>
            </a:endParaRPr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2209800" y="24384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latin typeface="Constantia" pitchFamily="18" charset="0"/>
            </a:endParaRPr>
          </a:p>
        </p:txBody>
      </p:sp>
      <p:sp>
        <p:nvSpPr>
          <p:cNvPr id="37895" name="Text Box 9"/>
          <p:cNvSpPr txBox="1">
            <a:spLocks noChangeArrowheads="1"/>
          </p:cNvSpPr>
          <p:nvPr/>
        </p:nvSpPr>
        <p:spPr bwMode="auto">
          <a:xfrm>
            <a:off x="1219200" y="29718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3 cm</a:t>
            </a:r>
          </a:p>
        </p:txBody>
      </p:sp>
      <p:sp>
        <p:nvSpPr>
          <p:cNvPr id="37896" name="Text Box 10"/>
          <p:cNvSpPr txBox="1">
            <a:spLocks noChangeArrowheads="1"/>
          </p:cNvSpPr>
          <p:nvPr/>
        </p:nvSpPr>
        <p:spPr bwMode="auto">
          <a:xfrm>
            <a:off x="2514600" y="19050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3 cm</a:t>
            </a:r>
          </a:p>
        </p:txBody>
      </p:sp>
      <p:sp>
        <p:nvSpPr>
          <p:cNvPr id="37897" name="Text Box 11"/>
          <p:cNvSpPr txBox="1">
            <a:spLocks noChangeArrowheads="1"/>
          </p:cNvSpPr>
          <p:nvPr/>
        </p:nvSpPr>
        <p:spPr bwMode="auto">
          <a:xfrm>
            <a:off x="3048000" y="39624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7 cm</a:t>
            </a:r>
          </a:p>
        </p:txBody>
      </p:sp>
      <p:sp>
        <p:nvSpPr>
          <p:cNvPr id="37898" name="Text Box 12"/>
          <p:cNvSpPr txBox="1">
            <a:spLocks noChangeArrowheads="1"/>
          </p:cNvSpPr>
          <p:nvPr/>
        </p:nvSpPr>
        <p:spPr bwMode="auto">
          <a:xfrm>
            <a:off x="4343400" y="27432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5 cm</a:t>
            </a:r>
          </a:p>
        </p:txBody>
      </p:sp>
      <p:sp>
        <p:nvSpPr>
          <p:cNvPr id="37899" name="Text Box 13"/>
          <p:cNvSpPr txBox="1">
            <a:spLocks noChangeArrowheads="1"/>
          </p:cNvSpPr>
          <p:nvPr/>
        </p:nvSpPr>
        <p:spPr bwMode="auto">
          <a:xfrm>
            <a:off x="3810000" y="4876800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onstantia" pitchFamily="18" charset="0"/>
              </a:rPr>
              <a:t>Find the area of the figure shown.</a:t>
            </a:r>
          </a:p>
        </p:txBody>
      </p:sp>
      <p:sp>
        <p:nvSpPr>
          <p:cNvPr id="37900" name="Rectangle 14"/>
          <p:cNvSpPr>
            <a:spLocks noChangeArrowheads="1"/>
          </p:cNvSpPr>
          <p:nvPr/>
        </p:nvSpPr>
        <p:spPr bwMode="auto">
          <a:xfrm>
            <a:off x="2209800" y="2438400"/>
            <a:ext cx="1371600" cy="1371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Line 3"/>
          <p:cNvSpPr>
            <a:spLocks noChangeShapeType="1"/>
          </p:cNvSpPr>
          <p:nvPr/>
        </p:nvSpPr>
        <p:spPr bwMode="auto">
          <a:xfrm>
            <a:off x="2209800" y="24384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14" name="Line 4"/>
          <p:cNvSpPr>
            <a:spLocks noChangeShapeType="1"/>
          </p:cNvSpPr>
          <p:nvPr/>
        </p:nvSpPr>
        <p:spPr bwMode="auto">
          <a:xfrm rot="5400000">
            <a:off x="2895600" y="17526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15" name="Line 5"/>
          <p:cNvSpPr>
            <a:spLocks noChangeShapeType="1"/>
          </p:cNvSpPr>
          <p:nvPr/>
        </p:nvSpPr>
        <p:spPr bwMode="auto">
          <a:xfrm rot="5400000">
            <a:off x="3543300" y="2476500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16" name="Line 6"/>
          <p:cNvSpPr>
            <a:spLocks noChangeShapeType="1"/>
          </p:cNvSpPr>
          <p:nvPr/>
        </p:nvSpPr>
        <p:spPr bwMode="auto">
          <a:xfrm>
            <a:off x="3581400" y="2438400"/>
            <a:ext cx="12954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2209800" y="36576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latin typeface="Constantia" pitchFamily="18" charset="0"/>
            </a:endParaRPr>
          </a:p>
        </p:txBody>
      </p:sp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2209800" y="24384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latin typeface="Constantia" pitchFamily="18" charset="0"/>
            </a:endParaRPr>
          </a:p>
        </p:txBody>
      </p:sp>
      <p:sp>
        <p:nvSpPr>
          <p:cNvPr id="38919" name="Text Box 9"/>
          <p:cNvSpPr txBox="1">
            <a:spLocks noChangeArrowheads="1"/>
          </p:cNvSpPr>
          <p:nvPr/>
        </p:nvSpPr>
        <p:spPr bwMode="auto">
          <a:xfrm>
            <a:off x="1219200" y="29718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3 cm</a:t>
            </a:r>
          </a:p>
        </p:txBody>
      </p:sp>
      <p:sp>
        <p:nvSpPr>
          <p:cNvPr id="38920" name="Text Box 10"/>
          <p:cNvSpPr txBox="1">
            <a:spLocks noChangeArrowheads="1"/>
          </p:cNvSpPr>
          <p:nvPr/>
        </p:nvSpPr>
        <p:spPr bwMode="auto">
          <a:xfrm>
            <a:off x="2514600" y="19050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3 cm</a:t>
            </a:r>
          </a:p>
        </p:txBody>
      </p:sp>
      <p:sp>
        <p:nvSpPr>
          <p:cNvPr id="38921" name="Text Box 11"/>
          <p:cNvSpPr txBox="1">
            <a:spLocks noChangeArrowheads="1"/>
          </p:cNvSpPr>
          <p:nvPr/>
        </p:nvSpPr>
        <p:spPr bwMode="auto">
          <a:xfrm>
            <a:off x="3048000" y="39624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7 cm</a:t>
            </a:r>
          </a:p>
        </p:txBody>
      </p:sp>
      <p:sp>
        <p:nvSpPr>
          <p:cNvPr id="38922" name="Text Box 12"/>
          <p:cNvSpPr txBox="1">
            <a:spLocks noChangeArrowheads="1"/>
          </p:cNvSpPr>
          <p:nvPr/>
        </p:nvSpPr>
        <p:spPr bwMode="auto">
          <a:xfrm>
            <a:off x="4343400" y="27432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5 cm</a:t>
            </a:r>
          </a:p>
        </p:txBody>
      </p:sp>
      <p:sp>
        <p:nvSpPr>
          <p:cNvPr id="38923" name="Text Box 13"/>
          <p:cNvSpPr txBox="1">
            <a:spLocks noChangeArrowheads="1"/>
          </p:cNvSpPr>
          <p:nvPr/>
        </p:nvSpPr>
        <p:spPr bwMode="auto">
          <a:xfrm>
            <a:off x="3810000" y="4876800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onstantia" pitchFamily="18" charset="0"/>
              </a:rPr>
              <a:t>Find the area of the figure shown.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Line 3"/>
          <p:cNvSpPr>
            <a:spLocks noChangeShapeType="1"/>
          </p:cNvSpPr>
          <p:nvPr/>
        </p:nvSpPr>
        <p:spPr bwMode="auto">
          <a:xfrm>
            <a:off x="2209800" y="24384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38" name="Line 4"/>
          <p:cNvSpPr>
            <a:spLocks noChangeShapeType="1"/>
          </p:cNvSpPr>
          <p:nvPr/>
        </p:nvSpPr>
        <p:spPr bwMode="auto">
          <a:xfrm rot="5400000">
            <a:off x="2895600" y="17526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39" name="Line 5"/>
          <p:cNvSpPr>
            <a:spLocks noChangeShapeType="1"/>
          </p:cNvSpPr>
          <p:nvPr/>
        </p:nvSpPr>
        <p:spPr bwMode="auto">
          <a:xfrm rot="5400000">
            <a:off x="3543300" y="2476500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40" name="Line 6"/>
          <p:cNvSpPr>
            <a:spLocks noChangeShapeType="1"/>
          </p:cNvSpPr>
          <p:nvPr/>
        </p:nvSpPr>
        <p:spPr bwMode="auto">
          <a:xfrm>
            <a:off x="3581400" y="2438400"/>
            <a:ext cx="12954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41" name="Rectangle 7"/>
          <p:cNvSpPr>
            <a:spLocks noChangeArrowheads="1"/>
          </p:cNvSpPr>
          <p:nvPr/>
        </p:nvSpPr>
        <p:spPr bwMode="auto">
          <a:xfrm>
            <a:off x="2209800" y="36576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latin typeface="Constantia" pitchFamily="18" charset="0"/>
            </a:endParaRPr>
          </a:p>
        </p:txBody>
      </p:sp>
      <p:sp>
        <p:nvSpPr>
          <p:cNvPr id="39942" name="Rectangle 8"/>
          <p:cNvSpPr>
            <a:spLocks noChangeArrowheads="1"/>
          </p:cNvSpPr>
          <p:nvPr/>
        </p:nvSpPr>
        <p:spPr bwMode="auto">
          <a:xfrm>
            <a:off x="2209800" y="24384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latin typeface="Constantia" pitchFamily="18" charset="0"/>
            </a:endParaRPr>
          </a:p>
        </p:txBody>
      </p:sp>
      <p:sp>
        <p:nvSpPr>
          <p:cNvPr id="39943" name="Text Box 9"/>
          <p:cNvSpPr txBox="1">
            <a:spLocks noChangeArrowheads="1"/>
          </p:cNvSpPr>
          <p:nvPr/>
        </p:nvSpPr>
        <p:spPr bwMode="auto">
          <a:xfrm>
            <a:off x="1219200" y="29718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3 cm</a:t>
            </a:r>
          </a:p>
        </p:txBody>
      </p:sp>
      <p:sp>
        <p:nvSpPr>
          <p:cNvPr id="39944" name="Text Box 10"/>
          <p:cNvSpPr txBox="1">
            <a:spLocks noChangeArrowheads="1"/>
          </p:cNvSpPr>
          <p:nvPr/>
        </p:nvSpPr>
        <p:spPr bwMode="auto">
          <a:xfrm>
            <a:off x="2514600" y="19050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3 cm</a:t>
            </a:r>
          </a:p>
        </p:txBody>
      </p:sp>
      <p:sp>
        <p:nvSpPr>
          <p:cNvPr id="39945" name="Text Box 11"/>
          <p:cNvSpPr txBox="1">
            <a:spLocks noChangeArrowheads="1"/>
          </p:cNvSpPr>
          <p:nvPr/>
        </p:nvSpPr>
        <p:spPr bwMode="auto">
          <a:xfrm>
            <a:off x="3048000" y="39624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7 cm</a:t>
            </a:r>
          </a:p>
        </p:txBody>
      </p:sp>
      <p:sp>
        <p:nvSpPr>
          <p:cNvPr id="39946" name="Text Box 12"/>
          <p:cNvSpPr txBox="1">
            <a:spLocks noChangeArrowheads="1"/>
          </p:cNvSpPr>
          <p:nvPr/>
        </p:nvSpPr>
        <p:spPr bwMode="auto">
          <a:xfrm>
            <a:off x="4343400" y="27432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nstantia" pitchFamily="18" charset="0"/>
              </a:rPr>
              <a:t>5 cm</a:t>
            </a:r>
          </a:p>
        </p:txBody>
      </p:sp>
      <p:sp>
        <p:nvSpPr>
          <p:cNvPr id="39947" name="Text Box 13"/>
          <p:cNvSpPr txBox="1">
            <a:spLocks noChangeArrowheads="1"/>
          </p:cNvSpPr>
          <p:nvPr/>
        </p:nvSpPr>
        <p:spPr bwMode="auto">
          <a:xfrm>
            <a:off x="3810000" y="4876800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Constantia" pitchFamily="18" charset="0"/>
              </a:rPr>
              <a:t>Find the area of the figure shown.</a:t>
            </a:r>
          </a:p>
        </p:txBody>
      </p:sp>
      <p:sp>
        <p:nvSpPr>
          <p:cNvPr id="39948" name="AutoShape 14"/>
          <p:cNvSpPr>
            <a:spLocks noChangeArrowheads="1"/>
          </p:cNvSpPr>
          <p:nvPr/>
        </p:nvSpPr>
        <p:spPr bwMode="auto">
          <a:xfrm rot="10800000">
            <a:off x="3581400" y="2438400"/>
            <a:ext cx="1295400" cy="1371600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842963"/>
            <a:ext cx="4211638" cy="6015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Nurturing Every Child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2800" smtClean="0"/>
              <a:t>This call has been made since 2005. Every child should be developed to maximize their potential using different approaches.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Impact of Technology</a:t>
            </a:r>
          </a:p>
        </p:txBody>
      </p:sp>
      <p:sp>
        <p:nvSpPr>
          <p:cNvPr id="4301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2800" smtClean="0"/>
              <a:t>Technological advances have compelled educators to re-consider what is considered significant in school curriculum.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3400" y="4572008"/>
            <a:ext cx="7851648" cy="21431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/>
              <a:t>Otherwise, schools will be teaching </a:t>
            </a:r>
            <a:r>
              <a:rPr lang="en-US" sz="4400" dirty="0" smtClean="0"/>
              <a:t>students “19th-century </a:t>
            </a:r>
            <a:r>
              <a:rPr lang="en-US" sz="4400" dirty="0"/>
              <a:t>school mathematics concentrating on </a:t>
            </a:r>
            <a:br>
              <a:rPr lang="en-US" sz="4400" dirty="0"/>
            </a:br>
            <a:r>
              <a:rPr lang="en-US" sz="4400" dirty="0"/>
              <a:t>isolated skills”</a:t>
            </a:r>
          </a:p>
        </p:txBody>
      </p:sp>
      <p:sp>
        <p:nvSpPr>
          <p:cNvPr id="44034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00250" y="5029200"/>
            <a:ext cx="6400800" cy="1752600"/>
          </a:xfrm>
        </p:spPr>
        <p:txBody>
          <a:bodyPr/>
          <a:lstStyle/>
          <a:p>
            <a:pPr marR="0" eaLnBrk="1" hangingPunct="1"/>
            <a:r>
              <a:rPr lang="en-US" sz="2000" smtClean="0"/>
              <a:t>Kaput, Noss &amp; Hoyles 2002</a:t>
            </a:r>
            <a:r>
              <a:rPr lang="en-US" sz="24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Problem-Solving Curriculum</a:t>
            </a:r>
            <a:endParaRPr lang="en-US" dirty="0"/>
          </a:p>
        </p:txBody>
      </p:sp>
      <p:sp>
        <p:nvSpPr>
          <p:cNvPr id="4505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2800" smtClean="0"/>
              <a:t>It was revised in 2007 for this reason.</a:t>
            </a:r>
          </a:p>
          <a:p>
            <a:pPr marR="0" eaLnBrk="1" hangingPunct="1">
              <a:lnSpc>
                <a:spcPct val="90000"/>
              </a:lnSpc>
            </a:pPr>
            <a:r>
              <a:rPr lang="en-US" sz="2800" smtClean="0"/>
              <a:t>It places greater emphasis on visualization and number sense. With the introduction of calculator, mental strategies are also emphasized.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H:\Photos\LS Wellington P3\DSC000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91625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Group 24"/>
          <p:cNvGrpSpPr>
            <a:grpSpLocks/>
          </p:cNvGrpSpPr>
          <p:nvPr/>
        </p:nvGrpSpPr>
        <p:grpSpPr bwMode="auto">
          <a:xfrm>
            <a:off x="0" y="2286000"/>
            <a:ext cx="9144000" cy="4297363"/>
            <a:chOff x="0" y="2286000"/>
            <a:chExt cx="9144000" cy="4297363"/>
          </a:xfrm>
        </p:grpSpPr>
        <p:sp>
          <p:nvSpPr>
            <p:cNvPr id="46084" name="Rectangle 2"/>
            <p:cNvSpPr>
              <a:spLocks noChangeArrowheads="1"/>
            </p:cNvSpPr>
            <p:nvPr/>
          </p:nvSpPr>
          <p:spPr bwMode="auto">
            <a:xfrm>
              <a:off x="0" y="2286000"/>
              <a:ext cx="9144000" cy="15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85" name="AutoShape 4"/>
            <p:cNvSpPr>
              <a:spLocks noChangeArrowheads="1"/>
            </p:cNvSpPr>
            <p:nvPr/>
          </p:nvSpPr>
          <p:spPr bwMode="auto">
            <a:xfrm>
              <a:off x="1219200" y="2327275"/>
              <a:ext cx="6629401" cy="4017963"/>
            </a:xfrm>
            <a:prstGeom prst="roundRect">
              <a:avLst>
                <a:gd name="adj" fmla="val 3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86" name="Oval 5"/>
            <p:cNvSpPr>
              <a:spLocks noChangeArrowheads="1"/>
            </p:cNvSpPr>
            <p:nvPr/>
          </p:nvSpPr>
          <p:spPr bwMode="auto">
            <a:xfrm>
              <a:off x="5967413" y="3532188"/>
              <a:ext cx="1479550" cy="1611313"/>
            </a:xfrm>
            <a:prstGeom prst="ellipse">
              <a:avLst/>
            </a:prstGeom>
            <a:solidFill>
              <a:srgbClr val="80808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87" name="Oval 6"/>
            <p:cNvSpPr>
              <a:spLocks noChangeArrowheads="1"/>
            </p:cNvSpPr>
            <p:nvPr/>
          </p:nvSpPr>
          <p:spPr bwMode="auto">
            <a:xfrm>
              <a:off x="5035550" y="4192588"/>
              <a:ext cx="1608138" cy="1751013"/>
            </a:xfrm>
            <a:prstGeom prst="ellipse">
              <a:avLst/>
            </a:prstGeom>
            <a:solidFill>
              <a:srgbClr val="80808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88" name="Oval 7"/>
            <p:cNvSpPr>
              <a:spLocks noChangeArrowheads="1"/>
            </p:cNvSpPr>
            <p:nvPr/>
          </p:nvSpPr>
          <p:spPr bwMode="auto">
            <a:xfrm>
              <a:off x="5035550" y="2730500"/>
              <a:ext cx="1608138" cy="1751013"/>
            </a:xfrm>
            <a:prstGeom prst="ellipse">
              <a:avLst/>
            </a:prstGeom>
            <a:solidFill>
              <a:srgbClr val="80808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89" name="Rectangle 8"/>
            <p:cNvSpPr>
              <a:spLocks noChangeArrowheads="1"/>
            </p:cNvSpPr>
            <p:nvPr/>
          </p:nvSpPr>
          <p:spPr bwMode="auto">
            <a:xfrm>
              <a:off x="2625725" y="3532188"/>
              <a:ext cx="1608138" cy="1608138"/>
            </a:xfrm>
            <a:prstGeom prst="rect">
              <a:avLst/>
            </a:prstGeom>
            <a:solidFill>
              <a:srgbClr val="80808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90" name="Rectangle 9"/>
            <p:cNvSpPr>
              <a:spLocks noChangeArrowheads="1"/>
            </p:cNvSpPr>
            <p:nvPr/>
          </p:nvSpPr>
          <p:spPr bwMode="auto">
            <a:xfrm>
              <a:off x="4232275" y="3532188"/>
              <a:ext cx="803275" cy="1608138"/>
            </a:xfrm>
            <a:prstGeom prst="rect">
              <a:avLst/>
            </a:prstGeom>
            <a:solidFill>
              <a:srgbClr val="80808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91" name="Rectangle 10"/>
            <p:cNvSpPr>
              <a:spLocks noChangeArrowheads="1"/>
            </p:cNvSpPr>
            <p:nvPr/>
          </p:nvSpPr>
          <p:spPr bwMode="auto">
            <a:xfrm>
              <a:off x="1820863" y="3532188"/>
              <a:ext cx="803275" cy="1608138"/>
            </a:xfrm>
            <a:prstGeom prst="rect">
              <a:avLst/>
            </a:prstGeom>
            <a:solidFill>
              <a:srgbClr val="80808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92" name="Rectangle 11"/>
            <p:cNvSpPr>
              <a:spLocks noChangeArrowheads="1"/>
            </p:cNvSpPr>
            <p:nvPr/>
          </p:nvSpPr>
          <p:spPr bwMode="auto">
            <a:xfrm rot="-5400000">
              <a:off x="3027363" y="4737100"/>
              <a:ext cx="803275" cy="1608138"/>
            </a:xfrm>
            <a:prstGeom prst="rect">
              <a:avLst/>
            </a:prstGeom>
            <a:solidFill>
              <a:srgbClr val="80808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93" name="Rectangle 12"/>
            <p:cNvSpPr>
              <a:spLocks noChangeArrowheads="1"/>
            </p:cNvSpPr>
            <p:nvPr/>
          </p:nvSpPr>
          <p:spPr bwMode="auto">
            <a:xfrm rot="5400000">
              <a:off x="3030538" y="2327275"/>
              <a:ext cx="803275" cy="1608138"/>
            </a:xfrm>
            <a:prstGeom prst="rect">
              <a:avLst/>
            </a:prstGeom>
            <a:solidFill>
              <a:srgbClr val="80808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94" name="Rectangle 13"/>
            <p:cNvSpPr>
              <a:spLocks noChangeArrowheads="1"/>
            </p:cNvSpPr>
            <p:nvPr/>
          </p:nvSpPr>
          <p:spPr bwMode="auto">
            <a:xfrm>
              <a:off x="5035550" y="3532188"/>
              <a:ext cx="1608138" cy="1608138"/>
            </a:xfrm>
            <a:prstGeom prst="rect">
              <a:avLst/>
            </a:prstGeom>
            <a:solidFill>
              <a:srgbClr val="80808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46095" name="Line 14"/>
            <p:cNvSpPr>
              <a:spLocks noChangeShapeType="1"/>
            </p:cNvSpPr>
            <p:nvPr/>
          </p:nvSpPr>
          <p:spPr bwMode="auto">
            <a:xfrm flipV="1">
              <a:off x="1720850" y="6142038"/>
              <a:ext cx="5726113" cy="15875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096" name="Line 15"/>
            <p:cNvSpPr>
              <a:spLocks noChangeShapeType="1"/>
            </p:cNvSpPr>
            <p:nvPr/>
          </p:nvSpPr>
          <p:spPr bwMode="auto">
            <a:xfrm>
              <a:off x="1820863" y="5140325"/>
              <a:ext cx="1588" cy="100330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097" name="Line 16"/>
            <p:cNvSpPr>
              <a:spLocks noChangeShapeType="1"/>
            </p:cNvSpPr>
            <p:nvPr/>
          </p:nvSpPr>
          <p:spPr bwMode="auto">
            <a:xfrm>
              <a:off x="4232275" y="2728913"/>
              <a:ext cx="160655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098" name="Line 17"/>
            <p:cNvSpPr>
              <a:spLocks noChangeShapeType="1"/>
            </p:cNvSpPr>
            <p:nvPr/>
          </p:nvSpPr>
          <p:spPr bwMode="auto">
            <a:xfrm>
              <a:off x="4232275" y="5943600"/>
              <a:ext cx="160655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099" name="Line 18"/>
            <p:cNvSpPr>
              <a:spLocks noChangeShapeType="1"/>
            </p:cNvSpPr>
            <p:nvPr/>
          </p:nvSpPr>
          <p:spPr bwMode="auto">
            <a:xfrm>
              <a:off x="7446963" y="4337050"/>
              <a:ext cx="1588" cy="18081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100" name="Text Box 19"/>
            <p:cNvSpPr txBox="1">
              <a:spLocks noChangeArrowheads="1"/>
            </p:cNvSpPr>
            <p:nvPr/>
          </p:nvSpPr>
          <p:spPr bwMode="auto">
            <a:xfrm>
              <a:off x="3990975" y="6215063"/>
              <a:ext cx="2438400" cy="3683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ts val="1125"/>
                </a:spcBef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/>
                <a:t>70 cm</a:t>
              </a:r>
            </a:p>
          </p:txBody>
        </p:sp>
      </p:grpSp>
      <p:sp>
        <p:nvSpPr>
          <p:cNvPr id="118804" name="Text Box 20"/>
          <p:cNvSpPr txBox="1">
            <a:spLocks noChangeArrowheads="1"/>
          </p:cNvSpPr>
          <p:nvPr/>
        </p:nvSpPr>
        <p:spPr bwMode="auto">
          <a:xfrm>
            <a:off x="395288" y="1357313"/>
            <a:ext cx="8208962" cy="1201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ts val="12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400" dirty="0">
                <a:latin typeface="+mn-lt"/>
              </a:rPr>
              <a:t>The figure below is made up of 2 identical squares, 4 identical rectangles and 3 identical semi-circles. What is the area of the figure?</a:t>
            </a:r>
          </a:p>
        </p:txBody>
      </p:sp>
      <p:sp>
        <p:nvSpPr>
          <p:cNvPr id="24" name="Title 23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1143000"/>
          </a:xfrm>
        </p:spPr>
        <p:txBody>
          <a:bodyPr/>
          <a:lstStyle/>
          <a:p>
            <a:pPr>
              <a:defRPr/>
            </a:pPr>
            <a:r>
              <a:rPr lang="en-US" sz="4400" dirty="0" smtClean="0"/>
              <a:t>PSLE: Emphasis on Visualization</a:t>
            </a:r>
            <a:endParaRPr lang="en-SG" sz="4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smtClean="0"/>
              <a:t>PSLE: Emphasis on Number Sense</a:t>
            </a:r>
            <a:endParaRPr lang="en-SG" sz="4400" smtClean="0"/>
          </a:p>
        </p:txBody>
      </p:sp>
      <p:sp>
        <p:nvSpPr>
          <p:cNvPr id="48130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2800" smtClean="0"/>
              <a:t>	Each of the three cards shown is printed with a different whole number.</a:t>
            </a:r>
          </a:p>
          <a:p>
            <a:pPr>
              <a:buFont typeface="Wingdings 2" pitchFamily="18" charset="2"/>
              <a:buNone/>
            </a:pPr>
            <a:r>
              <a:rPr lang="en-US" sz="2800" smtClean="0"/>
              <a:t>	The smallest number is 23.</a:t>
            </a:r>
          </a:p>
          <a:p>
            <a:pPr>
              <a:buFont typeface="Wingdings 2" pitchFamily="18" charset="2"/>
              <a:buNone/>
            </a:pPr>
            <a:r>
              <a:rPr lang="en-US" sz="2800" smtClean="0"/>
              <a:t>	When these numbers are added two at a time, the sums are 61, 71 and 86.</a:t>
            </a:r>
          </a:p>
          <a:p>
            <a:endParaRPr lang="en-US" sz="2800" smtClean="0"/>
          </a:p>
          <a:p>
            <a:pPr>
              <a:buFont typeface="Wingdings 2" pitchFamily="18" charset="2"/>
              <a:buNone/>
            </a:pPr>
            <a:r>
              <a:rPr lang="en-US" sz="2800" smtClean="0"/>
              <a:t>	What is the largest number on the cards?</a:t>
            </a:r>
          </a:p>
          <a:p>
            <a:pPr>
              <a:buFont typeface="Wingdings 2" pitchFamily="18" charset="2"/>
              <a:buNone/>
            </a:pPr>
            <a:endParaRPr lang="en-SG" smtClean="0"/>
          </a:p>
        </p:txBody>
      </p:sp>
      <p:sp>
        <p:nvSpPr>
          <p:cNvPr id="48131" name="Rectangle 4"/>
          <p:cNvSpPr>
            <a:spLocks noChangeArrowheads="1"/>
          </p:cNvSpPr>
          <p:nvPr/>
        </p:nvSpPr>
        <p:spPr bwMode="auto">
          <a:xfrm>
            <a:off x="7358063" y="4630738"/>
            <a:ext cx="936625" cy="12954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/>
          </a:p>
        </p:txBody>
      </p:sp>
      <p:sp>
        <p:nvSpPr>
          <p:cNvPr id="48132" name="Rectangle 5"/>
          <p:cNvSpPr>
            <a:spLocks noChangeArrowheads="1"/>
          </p:cNvSpPr>
          <p:nvPr/>
        </p:nvSpPr>
        <p:spPr bwMode="auto">
          <a:xfrm>
            <a:off x="7573963" y="4846638"/>
            <a:ext cx="936625" cy="12954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/>
          </a:p>
        </p:txBody>
      </p:sp>
      <p:sp>
        <p:nvSpPr>
          <p:cNvPr id="48133" name="Rectangle 6"/>
          <p:cNvSpPr>
            <a:spLocks noChangeArrowheads="1"/>
          </p:cNvSpPr>
          <p:nvPr/>
        </p:nvSpPr>
        <p:spPr bwMode="auto">
          <a:xfrm>
            <a:off x="7789863" y="5062538"/>
            <a:ext cx="936625" cy="1295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/>
          </a:p>
        </p:txBody>
      </p:sp>
      <p:sp>
        <p:nvSpPr>
          <p:cNvPr id="48134" name="Text Box 7"/>
          <p:cNvSpPr txBox="1">
            <a:spLocks noChangeArrowheads="1"/>
          </p:cNvSpPr>
          <p:nvPr/>
        </p:nvSpPr>
        <p:spPr bwMode="auto">
          <a:xfrm>
            <a:off x="7934325" y="53498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00000"/>
                </a:solidFill>
              </a:rPr>
              <a:t>23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6"/>
          <p:cNvSpPr txBox="1">
            <a:spLocks noChangeArrowheads="1"/>
          </p:cNvSpPr>
          <p:nvPr/>
        </p:nvSpPr>
        <p:spPr bwMode="auto">
          <a:xfrm>
            <a:off x="1285875" y="1592263"/>
            <a:ext cx="6858000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>
                <a:latin typeface="Bookman Old Style" pitchFamily="18" charset="0"/>
              </a:rPr>
              <a:t>It is recognized that mathematics is “an excellent vehicle for the development and improvement of a person’s </a:t>
            </a:r>
            <a:r>
              <a:rPr lang="en-US" sz="4000">
                <a:latin typeface="Bookman Old Style" pitchFamily="18" charset="0"/>
              </a:rPr>
              <a:t>intellectual competence</a:t>
            </a:r>
            <a:r>
              <a:rPr lang="en-US" sz="3200">
                <a:latin typeface="Bookman Old Style" pitchFamily="18" charset="0"/>
              </a:rPr>
              <a:t> in logical reasoning, spatial visualization, analysis and abstract thought” </a:t>
            </a:r>
          </a:p>
          <a:p>
            <a:pPr algn="r">
              <a:spcBef>
                <a:spcPct val="50000"/>
              </a:spcBef>
            </a:pPr>
            <a:r>
              <a:rPr lang="en-US" sz="2000">
                <a:latin typeface="Bookman Old Style" pitchFamily="18" charset="0"/>
              </a:rPr>
              <a:t>Ministry of Education Singapore 2006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National Test</a:t>
            </a:r>
            <a:endParaRPr lang="en-SG" dirty="0"/>
          </a:p>
        </p:txBody>
      </p:sp>
      <p:sp>
        <p:nvSpPr>
          <p:cNvPr id="50178" name="Subtitle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mtClean="0"/>
              <a:t>Emphasis on Basics &amp; Problem Solving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National Tests in Singapore</a:t>
            </a:r>
            <a:endParaRPr lang="en-SG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389437"/>
          </a:xfrm>
        </p:spPr>
        <p:txBody>
          <a:bodyPr/>
          <a:lstStyle/>
          <a:p>
            <a:pPr eaLnBrk="1" hangingPunct="1"/>
            <a:r>
              <a:rPr lang="en-US" smtClean="0"/>
              <a:t>Grade 6 Primary School Leaving Examination PSLE</a:t>
            </a:r>
          </a:p>
          <a:p>
            <a:pPr lvl="1" eaLnBrk="1" hangingPunct="1"/>
            <a:r>
              <a:rPr lang="en-US" smtClean="0"/>
              <a:t>Has always been under the control of Singapore Ministry of Education</a:t>
            </a:r>
          </a:p>
          <a:p>
            <a:pPr eaLnBrk="1" hangingPunct="1"/>
            <a:r>
              <a:rPr lang="en-US" smtClean="0"/>
              <a:t>Singapore Examinations and Assessment Board (SEAB) was set up recently to handle national tests in Singapore</a:t>
            </a:r>
          </a:p>
          <a:p>
            <a:pPr eaLnBrk="1" hangingPunct="1"/>
            <a:r>
              <a:rPr lang="en-US" smtClean="0"/>
              <a:t>Grade 10 GCE Ordinary Level</a:t>
            </a:r>
          </a:p>
          <a:p>
            <a:pPr lvl="1" eaLnBrk="1" hangingPunct="1"/>
            <a:r>
              <a:rPr lang="en-US" smtClean="0"/>
              <a:t>Has always been offered by Cambridge Examination Syndicate until 2008.</a:t>
            </a:r>
          </a:p>
          <a:p>
            <a:pPr eaLnBrk="1" hangingPunct="1"/>
            <a:r>
              <a:rPr lang="en-US" smtClean="0"/>
              <a:t>Grade 12 GCE Advanced Level</a:t>
            </a:r>
          </a:p>
          <a:p>
            <a:pPr lvl="1" eaLnBrk="1" hangingPunct="1"/>
            <a:r>
              <a:rPr lang="en-US" smtClean="0"/>
              <a:t>Has always been offered by Cambridge Examination Syndicate until 2007.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PSLE Paper 1 </a:t>
            </a:r>
            <a:r>
              <a:rPr lang="en-US" sz="2000" smtClean="0">
                <a:solidFill>
                  <a:srgbClr val="003300"/>
                </a:solidFill>
              </a:rPr>
              <a:t>50 minutes</a:t>
            </a:r>
            <a:endParaRPr lang="en-US" smtClean="0"/>
          </a:p>
        </p:txBody>
      </p:sp>
      <p:graphicFrame>
        <p:nvGraphicFramePr>
          <p:cNvPr id="7240" name="Group 72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3257550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16287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Multiple-Choice Items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87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Short-Answer Items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PSLE Paper 2 </a:t>
            </a:r>
            <a:r>
              <a:rPr lang="en-US" sz="2000" smtClean="0">
                <a:solidFill>
                  <a:srgbClr val="003300"/>
                </a:solidFill>
              </a:rPr>
              <a:t>1 hour 40 minutes </a:t>
            </a:r>
            <a:r>
              <a:rPr lang="en-US" sz="7200" smtClean="0">
                <a:solidFill>
                  <a:srgbClr val="003300"/>
                </a:solidFill>
                <a:sym typeface="Webdings" pitchFamily="18" charset="2"/>
              </a:rPr>
              <a:t></a:t>
            </a:r>
            <a:endParaRPr lang="en-US" sz="7200" smtClean="0"/>
          </a:p>
        </p:txBody>
      </p:sp>
      <p:graphicFrame>
        <p:nvGraphicFramePr>
          <p:cNvPr id="7240" name="Group 72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3505200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1752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Short-Answer Items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2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Structured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&amp;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Long-Answer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Items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Knowledge </a:t>
            </a:r>
            <a:r>
              <a:rPr lang="en-US" sz="2000" smtClean="0"/>
              <a:t>25%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Recall specific </a:t>
            </a:r>
          </a:p>
          <a:p>
            <a:pPr lvl="1" eaLnBrk="1" hangingPunct="1"/>
            <a:r>
              <a:rPr lang="en-US" smtClean="0"/>
              <a:t>mathematical facts, </a:t>
            </a:r>
          </a:p>
          <a:p>
            <a:pPr lvl="1" eaLnBrk="1" hangingPunct="1"/>
            <a:r>
              <a:rPr lang="en-US" smtClean="0"/>
              <a:t>concepts, </a:t>
            </a:r>
          </a:p>
          <a:p>
            <a:pPr lvl="1" eaLnBrk="1" hangingPunct="1"/>
            <a:r>
              <a:rPr lang="en-US" smtClean="0"/>
              <a:t>rules, and </a:t>
            </a:r>
          </a:p>
          <a:p>
            <a:pPr lvl="1" eaLnBrk="1" hangingPunct="1"/>
            <a:r>
              <a:rPr lang="en-US" smtClean="0"/>
              <a:t>formulae.</a:t>
            </a:r>
          </a:p>
          <a:p>
            <a:pPr eaLnBrk="1" hangingPunct="1"/>
            <a:r>
              <a:rPr lang="en-US" smtClean="0"/>
              <a:t>Perform straight-forward computations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Comprehension </a:t>
            </a:r>
            <a:r>
              <a:rPr lang="en-US" sz="2000" smtClean="0"/>
              <a:t>35%</a:t>
            </a:r>
          </a:p>
        </p:txBody>
      </p:sp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Interpret data</a:t>
            </a:r>
          </a:p>
          <a:p>
            <a:pPr eaLnBrk="1" hangingPunct="1"/>
            <a:r>
              <a:rPr lang="en-US" smtClean="0"/>
              <a:t>Use mathematical concepts, rules, and formulae</a:t>
            </a:r>
          </a:p>
          <a:p>
            <a:pPr eaLnBrk="1" hangingPunct="1"/>
            <a:r>
              <a:rPr lang="en-US" smtClean="0"/>
              <a:t>Solve routine or familiar problems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Application &amp; Analysis </a:t>
            </a:r>
            <a:r>
              <a:rPr lang="en-US" sz="2000" smtClean="0"/>
              <a:t>40%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Analyse data</a:t>
            </a:r>
          </a:p>
          <a:p>
            <a:pPr eaLnBrk="1" hangingPunct="1"/>
            <a:r>
              <a:rPr lang="en-US" smtClean="0"/>
              <a:t>Apply mathematical concepts, rules and formulae in a complex situation</a:t>
            </a:r>
          </a:p>
          <a:p>
            <a:pPr eaLnBrk="1" hangingPunct="1"/>
            <a:r>
              <a:rPr lang="en-US" smtClean="0"/>
              <a:t>Solve unfamiliar problems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:\Photos\LS Wellingon P2\DSC000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42975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Basic &amp; Routine Skills</a:t>
            </a:r>
            <a:endParaRPr lang="en-SG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 1</a:t>
            </a:r>
            <a:endParaRPr lang="en-SG" smtClean="0"/>
          </a:p>
          <a:p>
            <a:pPr lvl="1" eaLnBrk="1" hangingPunct="1"/>
            <a:r>
              <a:rPr lang="en-US" smtClean="0"/>
              <a:t>Find the value of 12.2 ÷ 4 .</a:t>
            </a:r>
            <a:endParaRPr lang="en-SG" smtClean="0"/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  <a:p>
            <a:pPr eaLnBrk="1" hangingPunct="1"/>
            <a:r>
              <a:rPr lang="en-US" smtClean="0"/>
              <a:t>Example 2</a:t>
            </a:r>
            <a:endParaRPr lang="en-SG" smtClean="0"/>
          </a:p>
          <a:p>
            <a:pPr lvl="1" eaLnBrk="1" hangingPunct="1"/>
            <a:r>
              <a:rPr lang="en-US" smtClean="0"/>
              <a:t>A show started at 10.55 a.m. and ended at 1.30 p.m.</a:t>
            </a:r>
            <a:endParaRPr lang="en-SG" smtClean="0"/>
          </a:p>
          <a:p>
            <a:pPr lvl="1" eaLnBrk="1" hangingPunct="1"/>
            <a:r>
              <a:rPr lang="en-US" smtClean="0"/>
              <a:t>How long was the show in hours and minutes?</a:t>
            </a:r>
            <a:endParaRPr lang="en-SG" smtClean="0"/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  <a:p>
            <a:pPr eaLnBrk="1" hangingPunct="1">
              <a:buFont typeface="Wingdings 2" pitchFamily="18" charset="2"/>
              <a:buNone/>
            </a:pP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Basic &amp; Routine Skills</a:t>
            </a:r>
            <a:endParaRPr lang="en-SG" smtClean="0"/>
          </a:p>
        </p:txBody>
      </p:sp>
      <p:sp>
        <p:nvSpPr>
          <p:cNvPr id="583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 3</a:t>
            </a:r>
            <a:endParaRPr lang="en-SG" smtClean="0"/>
          </a:p>
          <a:p>
            <a:pPr lvl="1" eaLnBrk="1" hangingPunct="1"/>
            <a:r>
              <a:rPr lang="en-US" smtClean="0"/>
              <a:t>Find &lt;y in the figure below.</a:t>
            </a:r>
            <a:endParaRPr lang="en-SG" smtClean="0"/>
          </a:p>
          <a:p>
            <a:pPr eaLnBrk="1" hangingPunct="1"/>
            <a:endParaRPr lang="en-SG" smtClean="0"/>
          </a:p>
        </p:txBody>
      </p:sp>
      <p:cxnSp>
        <p:nvCxnSpPr>
          <p:cNvPr id="9" name="Straight Connector 8"/>
          <p:cNvCxnSpPr/>
          <p:nvPr/>
        </p:nvCxnSpPr>
        <p:spPr>
          <a:xfrm rot="10800000" flipV="1">
            <a:off x="2714625" y="4500563"/>
            <a:ext cx="1643063" cy="785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6200000" flipV="1">
            <a:off x="3071812" y="3214688"/>
            <a:ext cx="1357313" cy="1214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 flipH="1" flipV="1">
            <a:off x="4107656" y="3178970"/>
            <a:ext cx="1571625" cy="10715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6200000" flipH="1">
            <a:off x="3571876" y="5286375"/>
            <a:ext cx="1643062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75" name="TextBox 15"/>
          <p:cNvSpPr txBox="1">
            <a:spLocks noChangeArrowheads="1"/>
          </p:cNvSpPr>
          <p:nvPr/>
        </p:nvSpPr>
        <p:spPr bwMode="auto">
          <a:xfrm>
            <a:off x="3357563" y="4214813"/>
            <a:ext cx="928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70</a:t>
            </a:r>
            <a:r>
              <a:rPr lang="en-US" baseline="30000"/>
              <a:t>o</a:t>
            </a:r>
            <a:endParaRPr lang="en-SG"/>
          </a:p>
        </p:txBody>
      </p:sp>
      <p:sp>
        <p:nvSpPr>
          <p:cNvPr id="58376" name="TextBox 16"/>
          <p:cNvSpPr txBox="1">
            <a:spLocks noChangeArrowheads="1"/>
          </p:cNvSpPr>
          <p:nvPr/>
        </p:nvSpPr>
        <p:spPr bwMode="auto">
          <a:xfrm>
            <a:off x="3786188" y="4857750"/>
            <a:ext cx="928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70</a:t>
            </a:r>
            <a:r>
              <a:rPr lang="en-US" baseline="30000"/>
              <a:t>o</a:t>
            </a:r>
            <a:endParaRPr lang="en-SG"/>
          </a:p>
        </p:txBody>
      </p:sp>
      <p:sp>
        <p:nvSpPr>
          <p:cNvPr id="58377" name="TextBox 17"/>
          <p:cNvSpPr txBox="1">
            <a:spLocks noChangeArrowheads="1"/>
          </p:cNvSpPr>
          <p:nvPr/>
        </p:nvSpPr>
        <p:spPr bwMode="auto">
          <a:xfrm>
            <a:off x="4071938" y="3714750"/>
            <a:ext cx="928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70</a:t>
            </a:r>
            <a:r>
              <a:rPr lang="en-US" baseline="30000"/>
              <a:t>o</a:t>
            </a:r>
            <a:endParaRPr lang="en-SG"/>
          </a:p>
        </p:txBody>
      </p:sp>
      <p:sp>
        <p:nvSpPr>
          <p:cNvPr id="58378" name="TextBox 18"/>
          <p:cNvSpPr txBox="1">
            <a:spLocks noChangeArrowheads="1"/>
          </p:cNvSpPr>
          <p:nvPr/>
        </p:nvSpPr>
        <p:spPr bwMode="auto">
          <a:xfrm>
            <a:off x="4786313" y="4416425"/>
            <a:ext cx="928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y</a:t>
            </a:r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Basic &amp; Routine Skills</a:t>
            </a:r>
            <a:endParaRPr lang="en-SG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 4 </a:t>
            </a:r>
            <a:r>
              <a:rPr lang="en-US" sz="6600" smtClean="0">
                <a:sym typeface="Webdings" pitchFamily="18" charset="2"/>
              </a:rPr>
              <a:t></a:t>
            </a:r>
            <a:endParaRPr lang="en-SG" sz="6600" smtClean="0"/>
          </a:p>
          <a:p>
            <a:pPr lvl="1" eaLnBrk="1" hangingPunct="1"/>
            <a:r>
              <a:rPr lang="en-US" smtClean="0"/>
              <a:t>Cup cakes are sold at 40 cents each. </a:t>
            </a:r>
            <a:endParaRPr lang="en-SG" smtClean="0"/>
          </a:p>
          <a:p>
            <a:pPr lvl="1" eaLnBrk="1" hangingPunct="1"/>
            <a:r>
              <a:rPr lang="en-US" smtClean="0"/>
              <a:t>What is the greatest number of cup cakes that can be bought with $95?</a:t>
            </a:r>
            <a:endParaRPr lang="en-SG" smtClean="0"/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  <a:p>
            <a:pPr eaLnBrk="1" hangingPunct="1"/>
            <a:r>
              <a:rPr lang="en-US" smtClean="0"/>
              <a:t>Example 5</a:t>
            </a:r>
            <a:endParaRPr lang="en-SG" smtClean="0"/>
          </a:p>
          <a:p>
            <a:pPr lvl="1" eaLnBrk="1" hangingPunct="1"/>
            <a:r>
              <a:rPr lang="en-US" smtClean="0"/>
              <a:t>From January to August last year, Mr Tang sold an average of 4.5 cars per month, He did not sell any car in the next 4 months. On average, how many cars did he sell per month last year?</a:t>
            </a:r>
            <a:endParaRPr lang="en-SG" smtClean="0"/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  <a:p>
            <a:pPr eaLnBrk="1" hangingPunct="1">
              <a:buFont typeface="Wingdings 2" pitchFamily="18" charset="2"/>
              <a:buNone/>
            </a:pP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Novelty</a:t>
            </a:r>
            <a:endParaRPr lang="en-SG"/>
          </a:p>
        </p:txBody>
      </p:sp>
      <p:sp>
        <p:nvSpPr>
          <p:cNvPr id="60418" name="Text Placeholder 4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r>
              <a:rPr lang="en-US" smtClean="0"/>
              <a:t>Students are expected to handle novel situations i.e. those not in the textbooks or previous examinations.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 Solving</a:t>
            </a:r>
            <a:endParaRPr lang="en-SG" smtClean="0"/>
          </a:p>
        </p:txBody>
      </p:sp>
      <p:sp>
        <p:nvSpPr>
          <p:cNvPr id="614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smtClean="0"/>
              <a:t>1 + 2 + 3 + 4 + 5 + … + 95 + 96 + 97</a:t>
            </a:r>
            <a:endParaRPr lang="en-SG" smtClean="0"/>
          </a:p>
          <a:p>
            <a:pPr>
              <a:buFont typeface="Wingdings 2" pitchFamily="18" charset="2"/>
              <a:buNone/>
            </a:pPr>
            <a:r>
              <a:rPr lang="en-GB" smtClean="0"/>
              <a:t>The first 97 whole numbers are added up.</a:t>
            </a:r>
            <a:endParaRPr lang="en-SG" smtClean="0"/>
          </a:p>
          <a:p>
            <a:pPr>
              <a:buFont typeface="Wingdings 2" pitchFamily="18" charset="2"/>
              <a:buNone/>
            </a:pPr>
            <a:r>
              <a:rPr lang="en-GB" smtClean="0"/>
              <a:t>What is the ones digit in the total?</a:t>
            </a:r>
            <a:endParaRPr lang="en-SG" smtClean="0"/>
          </a:p>
          <a:p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 Solving</a:t>
            </a:r>
            <a:endParaRPr lang="en-SG" smtClean="0"/>
          </a:p>
        </p:txBody>
      </p:sp>
      <p:sp>
        <p:nvSpPr>
          <p:cNvPr id="624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smtClean="0"/>
              <a:t>	Rena used stickers of four different shapes to make a pattern. The first 12 stickers are shown below. What was the shape of the 47</a:t>
            </a:r>
            <a:r>
              <a:rPr lang="en-GB" baseline="30000" smtClean="0"/>
              <a:t>th</a:t>
            </a:r>
            <a:r>
              <a:rPr lang="en-GB" smtClean="0"/>
              <a:t> sticker?</a:t>
            </a:r>
            <a:endParaRPr lang="en-SG" smtClean="0"/>
          </a:p>
          <a:p>
            <a:pPr>
              <a:buFont typeface="Wingdings 2" pitchFamily="18" charset="2"/>
              <a:buNone/>
            </a:pPr>
            <a:r>
              <a:rPr lang="en-US" smtClean="0">
                <a:sym typeface="Wingdings" pitchFamily="2" charset="2"/>
              </a:rPr>
              <a:t>	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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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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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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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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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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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</a:t>
            </a:r>
            <a:r>
              <a:rPr lang="en-US" smtClean="0"/>
              <a:t> ………?</a:t>
            </a:r>
            <a:endParaRPr lang="en-SG" smtClean="0"/>
          </a:p>
          <a:p>
            <a:pPr>
              <a:buFont typeface="Wingdings 2" pitchFamily="18" charset="2"/>
              <a:buNone/>
            </a:pPr>
            <a:r>
              <a:rPr lang="en-US" smtClean="0"/>
              <a:t>	1</a:t>
            </a:r>
            <a:r>
              <a:rPr lang="en-US" baseline="30000" smtClean="0"/>
              <a:t>st</a:t>
            </a:r>
            <a:r>
              <a:rPr lang="en-US" smtClean="0"/>
              <a:t>		    		      12</a:t>
            </a:r>
            <a:r>
              <a:rPr lang="en-US" baseline="30000" smtClean="0"/>
              <a:t>th          </a:t>
            </a:r>
            <a:r>
              <a:rPr lang="en-US" smtClean="0"/>
              <a:t>47</a:t>
            </a:r>
            <a:r>
              <a:rPr lang="en-US" baseline="30000" smtClean="0"/>
              <a:t>th</a:t>
            </a:r>
            <a:r>
              <a:rPr lang="en-US" smtClean="0"/>
              <a:t> </a:t>
            </a:r>
            <a:endParaRPr lang="en-SG" smtClean="0"/>
          </a:p>
          <a:p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Complexity</a:t>
            </a:r>
            <a:endParaRPr lang="en-SG"/>
          </a:p>
        </p:txBody>
      </p:sp>
      <p:sp>
        <p:nvSpPr>
          <p:cNvPr id="63490" name="Text Placeholder 4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r>
              <a:rPr lang="en-US" smtClean="0"/>
              <a:t>Students are expected to handle multi-step problems with some degree of complexity. 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Problem Solving </a:t>
            </a:r>
            <a:endParaRPr lang="en-SG" dirty="0" smtClean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4250" y="3214688"/>
            <a:ext cx="794543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Box 7"/>
          <p:cNvSpPr txBox="1">
            <a:spLocks noChangeArrowheads="1"/>
          </p:cNvSpPr>
          <p:nvPr/>
        </p:nvSpPr>
        <p:spPr bwMode="auto">
          <a:xfrm>
            <a:off x="1000125" y="1643063"/>
            <a:ext cx="7643813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>
                <a:latin typeface="Perpetua" pitchFamily="18" charset="0"/>
              </a:rPr>
              <a:t>In Figure 1, Tank A is completely filled with water and Tank B is empty. Water is poured from Tank A into Tank B without spilling. The heights of the water level in the two tanks are now equal as shown in Figure 2.</a:t>
            </a:r>
            <a:endParaRPr lang="en-SG" sz="2400">
              <a:latin typeface="Perpetua" pitchFamily="18" charset="0"/>
            </a:endParaRPr>
          </a:p>
          <a:p>
            <a:endParaRPr lang="en-SG">
              <a:latin typeface="Perpetua" pitchFamily="18" charset="0"/>
            </a:endParaRPr>
          </a:p>
        </p:txBody>
      </p:sp>
      <p:sp>
        <p:nvSpPr>
          <p:cNvPr id="64516" name="TextBox 8"/>
          <p:cNvSpPr txBox="1">
            <a:spLocks noChangeArrowheads="1"/>
          </p:cNvSpPr>
          <p:nvPr/>
        </p:nvSpPr>
        <p:spPr bwMode="auto">
          <a:xfrm>
            <a:off x="1214438" y="6143625"/>
            <a:ext cx="7572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>
                <a:latin typeface="Perpetua" pitchFamily="18" charset="0"/>
              </a:rPr>
              <a:t>What is the height of the water level in Tank A in Figure 2?</a:t>
            </a:r>
            <a:endParaRPr lang="en-SG" sz="2400">
              <a:latin typeface="Perpetua" pitchFamily="18" charset="0"/>
            </a:endParaRPr>
          </a:p>
          <a:p>
            <a:endParaRPr lang="en-SG" sz="2400">
              <a:latin typeface="Perpet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 Solving</a:t>
            </a:r>
            <a:endParaRPr lang="en-SG" smtClean="0"/>
          </a:p>
        </p:txBody>
      </p:sp>
      <p:sp>
        <p:nvSpPr>
          <p:cNvPr id="65538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mtClean="0"/>
              <a:t>	Siti started saving some money on Monday. On each day from Tuesday to Friday, she saved 20 cents more than the amount she saved the day before. She saved a total of $6 from Monday to Friday. How much money did she save on Monday?</a:t>
            </a:r>
            <a:endParaRPr lang="en-SG" smtClean="0"/>
          </a:p>
          <a:p>
            <a:pPr>
              <a:buFont typeface="Wingdings 2" pitchFamily="18" charset="2"/>
              <a:buNone/>
            </a:pPr>
            <a:endParaRPr lang="en-SG" smtClean="0"/>
          </a:p>
        </p:txBody>
      </p:sp>
      <p:sp>
        <p:nvSpPr>
          <p:cNvPr id="5" name="Rectangle 4"/>
          <p:cNvSpPr/>
          <p:nvPr/>
        </p:nvSpPr>
        <p:spPr>
          <a:xfrm>
            <a:off x="2857500" y="4286250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6" name="Rectangle 5"/>
          <p:cNvSpPr/>
          <p:nvPr/>
        </p:nvSpPr>
        <p:spPr>
          <a:xfrm>
            <a:off x="2857500" y="4714875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" name="Rectangle 6"/>
          <p:cNvSpPr/>
          <p:nvPr/>
        </p:nvSpPr>
        <p:spPr>
          <a:xfrm>
            <a:off x="3929063" y="4714875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" name="Rectangle 7"/>
          <p:cNvSpPr/>
          <p:nvPr/>
        </p:nvSpPr>
        <p:spPr>
          <a:xfrm>
            <a:off x="2857500" y="5143500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9" name="Rectangle 8"/>
          <p:cNvSpPr/>
          <p:nvPr/>
        </p:nvSpPr>
        <p:spPr>
          <a:xfrm>
            <a:off x="3929063" y="5143500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0" name="Rectangle 9"/>
          <p:cNvSpPr/>
          <p:nvPr/>
        </p:nvSpPr>
        <p:spPr>
          <a:xfrm>
            <a:off x="4286250" y="5143500"/>
            <a:ext cx="357188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1" name="Rectangle 10"/>
          <p:cNvSpPr/>
          <p:nvPr/>
        </p:nvSpPr>
        <p:spPr>
          <a:xfrm>
            <a:off x="2857500" y="5572125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2" name="Rectangle 11"/>
          <p:cNvSpPr/>
          <p:nvPr/>
        </p:nvSpPr>
        <p:spPr>
          <a:xfrm>
            <a:off x="3929063" y="5572125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4286250" y="5572125"/>
            <a:ext cx="357188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4" name="Rectangle 13"/>
          <p:cNvSpPr/>
          <p:nvPr/>
        </p:nvSpPr>
        <p:spPr>
          <a:xfrm>
            <a:off x="4643438" y="5572125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2857500" y="6000750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6" name="Rectangle 15"/>
          <p:cNvSpPr/>
          <p:nvPr/>
        </p:nvSpPr>
        <p:spPr>
          <a:xfrm>
            <a:off x="3929063" y="6000750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" name="Rectangle 16"/>
          <p:cNvSpPr/>
          <p:nvPr/>
        </p:nvSpPr>
        <p:spPr>
          <a:xfrm>
            <a:off x="4286250" y="6000750"/>
            <a:ext cx="357188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" name="Rectangle 17"/>
          <p:cNvSpPr/>
          <p:nvPr/>
        </p:nvSpPr>
        <p:spPr>
          <a:xfrm>
            <a:off x="4643438" y="6000750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" name="Rectangle 18"/>
          <p:cNvSpPr/>
          <p:nvPr/>
        </p:nvSpPr>
        <p:spPr>
          <a:xfrm>
            <a:off x="5000625" y="6000750"/>
            <a:ext cx="357188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 Solving</a:t>
            </a:r>
            <a:endParaRPr lang="en-SG" smtClean="0"/>
          </a:p>
        </p:txBody>
      </p:sp>
      <p:sp>
        <p:nvSpPr>
          <p:cNvPr id="66562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mtClean="0"/>
              <a:t>	Siti started saving some money on Monday. On each day from Tuesday to Friday, she saved 20 cents more than the amount she saved the day before. She saved a total of $6 from Monday to Friday. How much money did she save on Monday?</a:t>
            </a:r>
            <a:endParaRPr lang="en-SG" smtClean="0"/>
          </a:p>
          <a:p>
            <a:pPr>
              <a:buFont typeface="Wingdings 2" pitchFamily="18" charset="2"/>
              <a:buNone/>
            </a:pPr>
            <a:endParaRPr lang="en-SG" smtClean="0"/>
          </a:p>
        </p:txBody>
      </p:sp>
      <p:sp>
        <p:nvSpPr>
          <p:cNvPr id="5" name="Rectangle 4"/>
          <p:cNvSpPr/>
          <p:nvPr/>
        </p:nvSpPr>
        <p:spPr>
          <a:xfrm>
            <a:off x="2857500" y="4286250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6" name="Rectangle 5"/>
          <p:cNvSpPr/>
          <p:nvPr/>
        </p:nvSpPr>
        <p:spPr>
          <a:xfrm>
            <a:off x="2857500" y="4714875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" name="Rectangle 6"/>
          <p:cNvSpPr/>
          <p:nvPr/>
        </p:nvSpPr>
        <p:spPr>
          <a:xfrm>
            <a:off x="3929063" y="4714875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" name="Rectangle 7"/>
          <p:cNvSpPr/>
          <p:nvPr/>
        </p:nvSpPr>
        <p:spPr>
          <a:xfrm>
            <a:off x="2857500" y="5143500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9" name="Rectangle 8"/>
          <p:cNvSpPr/>
          <p:nvPr/>
        </p:nvSpPr>
        <p:spPr>
          <a:xfrm>
            <a:off x="3929063" y="5143500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0" name="Rectangle 9"/>
          <p:cNvSpPr/>
          <p:nvPr/>
        </p:nvSpPr>
        <p:spPr>
          <a:xfrm>
            <a:off x="4286250" y="5143500"/>
            <a:ext cx="357188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1" name="Rectangle 10"/>
          <p:cNvSpPr/>
          <p:nvPr/>
        </p:nvSpPr>
        <p:spPr>
          <a:xfrm>
            <a:off x="2857500" y="5572125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2" name="Rectangle 11"/>
          <p:cNvSpPr/>
          <p:nvPr/>
        </p:nvSpPr>
        <p:spPr>
          <a:xfrm>
            <a:off x="3929063" y="5572125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4286250" y="5572125"/>
            <a:ext cx="357188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4" name="Rectangle 13"/>
          <p:cNvSpPr/>
          <p:nvPr/>
        </p:nvSpPr>
        <p:spPr>
          <a:xfrm>
            <a:off x="4643438" y="5572125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2857500" y="6000750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6" name="Rectangle 15"/>
          <p:cNvSpPr/>
          <p:nvPr/>
        </p:nvSpPr>
        <p:spPr>
          <a:xfrm>
            <a:off x="3929063" y="6000750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" name="Rectangle 16"/>
          <p:cNvSpPr/>
          <p:nvPr/>
        </p:nvSpPr>
        <p:spPr>
          <a:xfrm>
            <a:off x="4286250" y="6000750"/>
            <a:ext cx="357188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" name="Rectangle 17"/>
          <p:cNvSpPr/>
          <p:nvPr/>
        </p:nvSpPr>
        <p:spPr>
          <a:xfrm>
            <a:off x="4643438" y="6000750"/>
            <a:ext cx="357187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" name="Rectangle 18"/>
          <p:cNvSpPr/>
          <p:nvPr/>
        </p:nvSpPr>
        <p:spPr>
          <a:xfrm>
            <a:off x="5000625" y="6000750"/>
            <a:ext cx="357188" cy="285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66578" name="TextBox 19"/>
          <p:cNvSpPr txBox="1">
            <a:spLocks noChangeArrowheads="1"/>
          </p:cNvSpPr>
          <p:nvPr/>
        </p:nvSpPr>
        <p:spPr bwMode="auto">
          <a:xfrm>
            <a:off x="5929313" y="5000625"/>
            <a:ext cx="1285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$6</a:t>
            </a:r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H:\Photos\LS PEPS\DSC026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813" y="-17463"/>
            <a:ext cx="9167813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 Solving</a:t>
            </a:r>
            <a:endParaRPr lang="en-SG" smtClean="0"/>
          </a:p>
        </p:txBody>
      </p:sp>
      <p:sp>
        <p:nvSpPr>
          <p:cNvPr id="67586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mtClean="0"/>
              <a:t>	Siti started saving some money on Monday. On each day from Tuesday to Friday, she saved 20 cents more than the amount she saved the day before. She saved a total of $6 from Monday to Friday. How much money did she save on Monday?</a:t>
            </a:r>
            <a:endParaRPr lang="en-SG" smtClean="0"/>
          </a:p>
          <a:p>
            <a:pPr>
              <a:buFont typeface="Wingdings 2" pitchFamily="18" charset="2"/>
              <a:buNone/>
            </a:pPr>
            <a:endParaRPr lang="en-SG" smtClean="0"/>
          </a:p>
        </p:txBody>
      </p:sp>
      <p:sp>
        <p:nvSpPr>
          <p:cNvPr id="5" name="Rectangle 4"/>
          <p:cNvSpPr/>
          <p:nvPr/>
        </p:nvSpPr>
        <p:spPr>
          <a:xfrm>
            <a:off x="2857500" y="4286250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6" name="Rectangle 5"/>
          <p:cNvSpPr/>
          <p:nvPr/>
        </p:nvSpPr>
        <p:spPr>
          <a:xfrm>
            <a:off x="2857500" y="4714875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" name="Rectangle 7"/>
          <p:cNvSpPr/>
          <p:nvPr/>
        </p:nvSpPr>
        <p:spPr>
          <a:xfrm>
            <a:off x="2857500" y="5143500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1" name="Rectangle 10"/>
          <p:cNvSpPr/>
          <p:nvPr/>
        </p:nvSpPr>
        <p:spPr>
          <a:xfrm>
            <a:off x="2857500" y="5572125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2857500" y="6000750"/>
            <a:ext cx="1071563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67592" name="TextBox 19"/>
          <p:cNvSpPr txBox="1">
            <a:spLocks noChangeArrowheads="1"/>
          </p:cNvSpPr>
          <p:nvPr/>
        </p:nvSpPr>
        <p:spPr bwMode="auto">
          <a:xfrm>
            <a:off x="5929313" y="5000625"/>
            <a:ext cx="1285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$4</a:t>
            </a:r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Model Method</a:t>
            </a:r>
            <a:endParaRPr lang="en-SG"/>
          </a:p>
        </p:txBody>
      </p:sp>
      <p:sp>
        <p:nvSpPr>
          <p:cNvPr id="69634" name="Text Placeholder 4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r>
              <a:rPr lang="en-US" smtClean="0"/>
              <a:t>Such visual methods are given emphasis in place of the more abstract algebraic methods.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:\Photos\Rajabhat\PS Ber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47925"/>
            <a:ext cx="91440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214313" y="85725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SG" sz="2400" dirty="0" err="1">
                <a:latin typeface="+mn-lt"/>
              </a:rPr>
              <a:t>Berm</a:t>
            </a:r>
            <a:r>
              <a:rPr lang="en-SG" sz="2400" dirty="0">
                <a:latin typeface="+mn-lt"/>
              </a:rPr>
              <a:t> and Mei saved B800 altogether. </a:t>
            </a:r>
          </a:p>
          <a:p>
            <a:pPr>
              <a:defRPr/>
            </a:pPr>
            <a:r>
              <a:rPr lang="en-SG" sz="2400" dirty="0">
                <a:latin typeface="+mn-lt"/>
              </a:rPr>
              <a:t>A quarter of </a:t>
            </a:r>
            <a:r>
              <a:rPr lang="en-SG" sz="2400" dirty="0" err="1">
                <a:latin typeface="+mn-lt"/>
              </a:rPr>
              <a:t>Berm’s</a:t>
            </a:r>
            <a:r>
              <a:rPr lang="en-SG" sz="2400" dirty="0">
                <a:latin typeface="+mn-lt"/>
              </a:rPr>
              <a:t> savings was B65 more than a fifth of Mei’s savings. How much was </a:t>
            </a:r>
            <a:r>
              <a:rPr lang="en-SG" sz="2400" dirty="0" err="1">
                <a:latin typeface="+mn-lt"/>
              </a:rPr>
              <a:t>Berm’s</a:t>
            </a:r>
            <a:r>
              <a:rPr lang="en-SG" sz="2400" dirty="0">
                <a:latin typeface="+mn-lt"/>
              </a:rPr>
              <a:t> savings?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 Solving</a:t>
            </a:r>
            <a:endParaRPr lang="en-SG" smtClean="0"/>
          </a:p>
        </p:txBody>
      </p:sp>
      <p:sp>
        <p:nvSpPr>
          <p:cNvPr id="716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David and Michael drove from Town A to Town B at different speeds. Both did not change their speeds throughout their journeys. David started his journey 30 minutes earlier than Michael. However, Michael reached Town B 50 minutes earlier than David. When Michael reached Town B, David had travelled 4/5 of the journey and was 75 km away from Town B.</a:t>
            </a:r>
            <a:endParaRPr lang="en-SG" smtClean="0"/>
          </a:p>
          <a:p>
            <a:pPr>
              <a:buFont typeface="Wingdings 2" pitchFamily="18" charset="2"/>
              <a:buNone/>
            </a:pPr>
            <a:endParaRPr lang="en-SG" smtClean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143000" y="5643563"/>
            <a:ext cx="64293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38" y="5500688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A</a:t>
            </a:r>
            <a:endParaRPr lang="en-SG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43813" y="5487988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B</a:t>
            </a:r>
            <a:endParaRPr lang="en-SG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5537201" y="5680075"/>
            <a:ext cx="500062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71813" y="5214938"/>
            <a:ext cx="1214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4 fifths</a:t>
            </a:r>
            <a:endParaRPr lang="en-SG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286500" y="5214938"/>
            <a:ext cx="1214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75 km</a:t>
            </a:r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 Solving</a:t>
            </a:r>
            <a:endParaRPr lang="en-SG" smtClean="0"/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David and Michael drove from Town A to Town B at different speeds. Both did not change their speeds throughout their journeys. David started his journey 30 minutes earlier than Michael. However, Michael reached Town B 50 minutes earlier than David. When Michael reached Town B, David had travelled 4/5 of the journey and was 75 km away from Town B.</a:t>
            </a:r>
            <a:endParaRPr lang="en-SG" smtClean="0"/>
          </a:p>
          <a:p>
            <a:r>
              <a:rPr lang="en-US" smtClean="0"/>
              <a:t>What was the distance between Town A and Town B?</a:t>
            </a:r>
            <a:endParaRPr lang="en-SG" smtClean="0"/>
          </a:p>
          <a:p>
            <a:r>
              <a:rPr lang="en-US" smtClean="0"/>
              <a:t>How many kilometers did David travel in 1 hour?</a:t>
            </a:r>
            <a:endParaRPr lang="en-SG" smtClean="0"/>
          </a:p>
          <a:p>
            <a:r>
              <a:rPr lang="en-US" smtClean="0"/>
              <a:t>What was the time taken by Michael to travel from Town A to Town B?  </a:t>
            </a:r>
            <a:endParaRPr lang="en-SG" smtClean="0"/>
          </a:p>
          <a:p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 Solving</a:t>
            </a:r>
            <a:endParaRPr lang="en-SG" smtClean="0"/>
          </a:p>
        </p:txBody>
      </p:sp>
      <p:sp>
        <p:nvSpPr>
          <p:cNvPr id="737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en-SG" smtClean="0"/>
          </a:p>
          <a:p>
            <a:pPr>
              <a:buFont typeface="Wingdings 2" pitchFamily="18" charset="2"/>
              <a:buNone/>
            </a:pPr>
            <a:endParaRPr lang="en-SG" smtClean="0"/>
          </a:p>
        </p:txBody>
      </p:sp>
      <p:grpSp>
        <p:nvGrpSpPr>
          <p:cNvPr id="73731" name="Group 11"/>
          <p:cNvGrpSpPr>
            <a:grpSpLocks/>
          </p:cNvGrpSpPr>
          <p:nvPr/>
        </p:nvGrpSpPr>
        <p:grpSpPr bwMode="auto">
          <a:xfrm>
            <a:off x="857250" y="2286000"/>
            <a:ext cx="7429500" cy="714375"/>
            <a:chOff x="857224" y="2285992"/>
            <a:chExt cx="7429552" cy="71517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357291" y="2715096"/>
              <a:ext cx="6429420" cy="15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736" name="TextBox 5"/>
            <p:cNvSpPr txBox="1">
              <a:spLocks noChangeArrowheads="1"/>
            </p:cNvSpPr>
            <p:nvPr/>
          </p:nvSpPr>
          <p:spPr bwMode="auto">
            <a:xfrm>
              <a:off x="857224" y="2571744"/>
              <a:ext cx="42862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A</a:t>
              </a:r>
              <a:endParaRPr lang="en-SG"/>
            </a:p>
          </p:txBody>
        </p:sp>
        <p:sp>
          <p:nvSpPr>
            <p:cNvPr id="73737" name="TextBox 6"/>
            <p:cNvSpPr txBox="1">
              <a:spLocks noChangeArrowheads="1"/>
            </p:cNvSpPr>
            <p:nvPr/>
          </p:nvSpPr>
          <p:spPr bwMode="auto">
            <a:xfrm>
              <a:off x="7858148" y="2559602"/>
              <a:ext cx="42862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B</a:t>
              </a:r>
              <a:endParaRPr lang="en-SG"/>
            </a:p>
          </p:txBody>
        </p:sp>
        <p:cxnSp>
          <p:nvCxnSpPr>
            <p:cNvPr id="9" name="Straight Connector 8"/>
            <p:cNvCxnSpPr/>
            <p:nvPr/>
          </p:nvCxnSpPr>
          <p:spPr>
            <a:xfrm rot="5400000">
              <a:off x="5750450" y="2749267"/>
              <a:ext cx="500621" cy="31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739" name="TextBox 9"/>
            <p:cNvSpPr txBox="1">
              <a:spLocks noChangeArrowheads="1"/>
            </p:cNvSpPr>
            <p:nvPr/>
          </p:nvSpPr>
          <p:spPr bwMode="auto">
            <a:xfrm>
              <a:off x="3286116" y="2285992"/>
              <a:ext cx="121444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4 fifths</a:t>
              </a:r>
              <a:endParaRPr lang="en-SG"/>
            </a:p>
          </p:txBody>
        </p:sp>
        <p:sp>
          <p:nvSpPr>
            <p:cNvPr id="73740" name="TextBox 10"/>
            <p:cNvSpPr txBox="1">
              <a:spLocks noChangeArrowheads="1"/>
            </p:cNvSpPr>
            <p:nvPr/>
          </p:nvSpPr>
          <p:spPr bwMode="auto">
            <a:xfrm>
              <a:off x="6500826" y="2285992"/>
              <a:ext cx="121444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75 km</a:t>
              </a:r>
              <a:endParaRPr lang="en-SG"/>
            </a:p>
          </p:txBody>
        </p:sp>
      </p:grpSp>
      <p:sp>
        <p:nvSpPr>
          <p:cNvPr id="73732" name="TextBox 12"/>
          <p:cNvSpPr txBox="1">
            <a:spLocks noChangeArrowheads="1"/>
          </p:cNvSpPr>
          <p:nvPr/>
        </p:nvSpPr>
        <p:spPr bwMode="auto">
          <a:xfrm>
            <a:off x="1000125" y="3429000"/>
            <a:ext cx="5643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1 fifth </a:t>
            </a:r>
            <a:r>
              <a:rPr lang="en-US">
                <a:sym typeface="Wingdings" pitchFamily="2" charset="2"/>
              </a:rPr>
              <a:t> 75 km</a:t>
            </a:r>
          </a:p>
          <a:p>
            <a:r>
              <a:rPr lang="en-US">
                <a:sym typeface="Wingdings" pitchFamily="2" charset="2"/>
              </a:rPr>
              <a:t>4 fifths  4 x 75 km = 300 km</a:t>
            </a:r>
          </a:p>
          <a:p>
            <a:r>
              <a:rPr lang="en-US">
                <a:sym typeface="Wingdings" pitchFamily="2" charset="2"/>
              </a:rPr>
              <a:t>The distance between the two towns is 375 km.</a:t>
            </a:r>
            <a:endParaRPr lang="en-SG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71563" y="4500563"/>
            <a:ext cx="5643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50 min </a:t>
            </a:r>
            <a:r>
              <a:rPr lang="en-US">
                <a:sym typeface="Wingdings" pitchFamily="2" charset="2"/>
              </a:rPr>
              <a:t> 75 km</a:t>
            </a:r>
          </a:p>
          <a:p>
            <a:r>
              <a:rPr lang="en-US">
                <a:sym typeface="Wingdings" pitchFamily="2" charset="2"/>
              </a:rPr>
              <a:t>10 min  75 km ÷ 5 = 15 km</a:t>
            </a:r>
          </a:p>
          <a:p>
            <a:r>
              <a:rPr lang="en-US">
                <a:sym typeface="Wingdings" pitchFamily="2" charset="2"/>
              </a:rPr>
              <a:t>60 min  15 km x 6 = 90 km</a:t>
            </a:r>
          </a:p>
          <a:p>
            <a:r>
              <a:rPr lang="en-US">
                <a:sym typeface="Wingdings" pitchFamily="2" charset="2"/>
              </a:rPr>
              <a:t>David traveled 90 km in 1 hour.</a:t>
            </a:r>
            <a:endParaRPr lang="en-SG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00625" y="4872038"/>
            <a:ext cx="56435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90 km </a:t>
            </a:r>
            <a:r>
              <a:rPr lang="en-US">
                <a:sym typeface="Wingdings" pitchFamily="2" charset="2"/>
              </a:rPr>
              <a:t> 1 h</a:t>
            </a:r>
          </a:p>
          <a:p>
            <a:r>
              <a:rPr lang="en-US">
                <a:sym typeface="Wingdings" pitchFamily="2" charset="2"/>
              </a:rPr>
              <a:t>360 km  4 h </a:t>
            </a:r>
          </a:p>
          <a:p>
            <a:r>
              <a:rPr lang="en-US">
                <a:sym typeface="Wingdings" pitchFamily="2" charset="2"/>
              </a:rPr>
              <a:t>15 km   10 min</a:t>
            </a:r>
          </a:p>
          <a:p>
            <a:r>
              <a:rPr lang="en-US">
                <a:sym typeface="Wingdings" pitchFamily="2" charset="2"/>
              </a:rPr>
              <a:t>375 km  4 h 10 min</a:t>
            </a:r>
          </a:p>
          <a:p>
            <a:r>
              <a:rPr lang="en-US">
                <a:sym typeface="Wingdings" pitchFamily="2" charset="2"/>
              </a:rPr>
              <a:t>David took 4 h 10 min.</a:t>
            </a:r>
          </a:p>
          <a:p>
            <a:r>
              <a:rPr lang="en-US">
                <a:sym typeface="Wingdings" pitchFamily="2" charset="2"/>
              </a:rPr>
              <a:t>Michael took  ..............</a:t>
            </a:r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Problem Solving is Basic</a:t>
            </a:r>
            <a:endParaRPr lang="en-SG"/>
          </a:p>
        </p:txBody>
      </p:sp>
      <p:sp>
        <p:nvSpPr>
          <p:cNvPr id="74754" name="Text Placeholder 4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r>
              <a:rPr lang="en-US" smtClean="0"/>
              <a:t>In Grades 5 and 6, students who have not mastered foundation knowledge follows a Foundation Mathematics program which ensures students master enough mathematics to continue with program in Grade 7 and beyond.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Problem Solving in Foundation Mathematics</a:t>
            </a:r>
            <a:endParaRPr lang="en-SG" sz="3600" smtClean="0"/>
          </a:p>
        </p:txBody>
      </p:sp>
      <p:sp>
        <p:nvSpPr>
          <p:cNvPr id="757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Aini used 1-cm square tiles to make rectangles as shown below. She recorded the area and perimeter of 3 such rectangles in the table shown.</a:t>
            </a:r>
            <a:endParaRPr lang="en-SG" smtClean="0"/>
          </a:p>
          <a:p>
            <a:endParaRPr lang="en-SG" smtClean="0"/>
          </a:p>
        </p:txBody>
      </p:sp>
      <p:pic>
        <p:nvPicPr>
          <p:cNvPr id="75779" name="Picture 2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742950" y="3429000"/>
            <a:ext cx="7758113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 Solving</a:t>
            </a:r>
            <a:endParaRPr lang="en-SG" smtClean="0"/>
          </a:p>
        </p:txBody>
      </p:sp>
      <p:sp>
        <p:nvSpPr>
          <p:cNvPr id="768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Complete the table above for Pattern 4 and Pattern 5.</a:t>
            </a:r>
            <a:endParaRPr lang="en-SG" smtClean="0"/>
          </a:p>
          <a:p>
            <a:pPr>
              <a:buFont typeface="Wingdings 2" pitchFamily="18" charset="2"/>
              <a:buNone/>
            </a:pPr>
            <a:endParaRPr lang="en-SG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2643188"/>
          <a:ext cx="6096000" cy="2493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Pattern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Area of the rectangle in cm</a:t>
                      </a:r>
                      <a:r>
                        <a:rPr lang="en-US" baseline="30000" dirty="0" smtClean="0"/>
                        <a:t>2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Perimeter of the rectangle in cm</a:t>
                      </a:r>
                      <a:endParaRPr lang="en-S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Pattern 1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S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Pattern 2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</a:t>
                      </a:r>
                      <a:endParaRPr lang="en-S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Pattern 3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en-S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Pattern 4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S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Pattern 5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</a:t>
                      </a:r>
                      <a:endParaRPr lang="en-SG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 Solving</a:t>
            </a:r>
            <a:endParaRPr lang="en-SG" smtClean="0"/>
          </a:p>
        </p:txBody>
      </p:sp>
      <p:sp>
        <p:nvSpPr>
          <p:cNvPr id="778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GB" smtClean="0"/>
              <a:t> </a:t>
            </a:r>
            <a:endParaRPr lang="en-SG" smtClean="0"/>
          </a:p>
          <a:p>
            <a:r>
              <a:rPr lang="en-GB" smtClean="0"/>
              <a:t>She made a rectangle of area 80 cm</a:t>
            </a:r>
            <a:r>
              <a:rPr lang="en-GB" baseline="30000" smtClean="0"/>
              <a:t>2</a:t>
            </a:r>
            <a:r>
              <a:rPr lang="en-GB" smtClean="0"/>
              <a:t>.</a:t>
            </a:r>
            <a:endParaRPr lang="en-SG" smtClean="0"/>
          </a:p>
          <a:p>
            <a:pPr>
              <a:buFont typeface="Wingdings 2" pitchFamily="18" charset="2"/>
              <a:buNone/>
            </a:pPr>
            <a:r>
              <a:rPr lang="en-GB" smtClean="0"/>
              <a:t> </a:t>
            </a:r>
            <a:endParaRPr lang="en-SG" smtClean="0"/>
          </a:p>
          <a:p>
            <a:pPr lvl="1"/>
            <a:r>
              <a:rPr lang="en-GB" smtClean="0"/>
              <a:t>What is the pattern number of this rectangle?</a:t>
            </a:r>
            <a:endParaRPr lang="en-SG" smtClean="0"/>
          </a:p>
          <a:p>
            <a:pPr>
              <a:buFont typeface="Wingdings 2" pitchFamily="18" charset="2"/>
              <a:buNone/>
            </a:pPr>
            <a:r>
              <a:rPr lang="en-GB" smtClean="0"/>
              <a:t> </a:t>
            </a:r>
            <a:endParaRPr lang="en-SG" smtClean="0"/>
          </a:p>
          <a:p>
            <a:pPr lvl="1"/>
            <a:r>
              <a:rPr lang="en-GB" smtClean="0"/>
              <a:t>What is the perimeter of this rectangle?</a:t>
            </a:r>
            <a:endParaRPr lang="en-SG" smtClean="0"/>
          </a:p>
          <a:p>
            <a:pPr>
              <a:buFont typeface="Wingdings 2" pitchFamily="18" charset="2"/>
              <a:buNone/>
            </a:pPr>
            <a:r>
              <a:rPr lang="en-US" b="1" smtClean="0"/>
              <a:t> </a:t>
            </a:r>
            <a:endParaRPr lang="en-SG" smtClean="0"/>
          </a:p>
          <a:p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Presentation Outline</a:t>
            </a:r>
            <a:endParaRPr lang="en-SG" smtClean="0"/>
          </a:p>
        </p:txBody>
      </p:sp>
      <p:sp>
        <p:nvSpPr>
          <p:cNvPr id="2150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Singapore Education in a Nutshell </a:t>
            </a:r>
          </a:p>
          <a:p>
            <a:pPr eaLnBrk="1" hangingPunct="1"/>
            <a:r>
              <a:rPr lang="en-US" smtClean="0"/>
              <a:t> Singapore Mathematics Curriculum</a:t>
            </a:r>
          </a:p>
          <a:p>
            <a:pPr eaLnBrk="1" hangingPunct="1"/>
            <a:r>
              <a:rPr lang="en-US" smtClean="0"/>
              <a:t> National Tests in Singapore</a:t>
            </a:r>
          </a:p>
          <a:p>
            <a:pPr eaLnBrk="1" hangingPunct="1"/>
            <a:r>
              <a:rPr lang="en-US" smtClean="0"/>
              <a:t> Mathematics Teaching in Singapore </a:t>
            </a:r>
          </a:p>
          <a:p>
            <a:pPr eaLnBrk="1" hangingPunct="1"/>
            <a:r>
              <a:rPr lang="en-US" smtClean="0"/>
              <a:t> Mathematics Teachers &amp; Professional Development</a:t>
            </a:r>
          </a:p>
          <a:p>
            <a:pPr eaLnBrk="1" hangingPunct="1"/>
            <a:r>
              <a:rPr lang="en-US" smtClean="0"/>
              <a:t> Achievements of Singapore Students</a:t>
            </a:r>
          </a:p>
          <a:p>
            <a:pPr eaLnBrk="1" hangingPunct="1"/>
            <a:r>
              <a:rPr lang="en-US" smtClean="0"/>
              <a:t> Questions &amp; Discussion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Problem Solving for High-Achievers Grade 10</a:t>
            </a:r>
            <a:endParaRPr lang="en-SG" sz="4000" smtClean="0"/>
          </a:p>
        </p:txBody>
      </p:sp>
      <p:sp>
        <p:nvSpPr>
          <p:cNvPr id="788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smtClean="0">
                <a:latin typeface="Tahoma" pitchFamily="34" charset="0"/>
              </a:rPr>
              <a:t>A fly, F, starts at the point with the position vector    (i +12j) cm and crawls across the surface with a velocity of (3i + 2j) cm s</a:t>
            </a:r>
            <a:r>
              <a:rPr lang="en-GB" sz="2800" baseline="30000" smtClean="0">
                <a:latin typeface="Tahoma" pitchFamily="34" charset="0"/>
              </a:rPr>
              <a:t>-1</a:t>
            </a:r>
            <a:r>
              <a:rPr lang="en-GB" sz="2800" smtClean="0">
                <a:latin typeface="Tahoma" pitchFamily="34" charset="0"/>
              </a:rPr>
              <a:t>. At the instant that the fly starts crawling, a spider, S, at the point with position vector (85i + 5j) cm, sets off across the surface with a velocity (-5i +</a:t>
            </a:r>
            <a:r>
              <a:rPr lang="en-GB" sz="2800" i="1" smtClean="0">
                <a:latin typeface="Tahoma" pitchFamily="34" charset="0"/>
              </a:rPr>
              <a:t>k</a:t>
            </a:r>
            <a:r>
              <a:rPr lang="en-GB" sz="2800" smtClean="0">
                <a:latin typeface="Tahoma" pitchFamily="34" charset="0"/>
              </a:rPr>
              <a:t>j) cm s</a:t>
            </a:r>
            <a:r>
              <a:rPr lang="en-GB" sz="2800" baseline="30000" smtClean="0">
                <a:latin typeface="Tahoma" pitchFamily="34" charset="0"/>
              </a:rPr>
              <a:t>-1</a:t>
            </a:r>
            <a:r>
              <a:rPr lang="en-GB" sz="2800" smtClean="0">
                <a:latin typeface="Tahoma" pitchFamily="34" charset="0"/>
              </a:rPr>
              <a:t>, where k is a constant. Given that the spider catches the fly, calculate the value of </a:t>
            </a:r>
            <a:r>
              <a:rPr lang="en-GB" sz="2800" i="1" smtClean="0">
                <a:latin typeface="Tahoma" pitchFamily="34" charset="0"/>
              </a:rPr>
              <a:t>k</a:t>
            </a:r>
            <a:r>
              <a:rPr lang="en-GB" sz="2800" smtClean="0">
                <a:latin typeface="Tahoma" pitchFamily="34" charset="0"/>
              </a:rPr>
              <a:t>. </a:t>
            </a:r>
            <a:r>
              <a:rPr lang="en-GB" smtClean="0">
                <a:latin typeface="Tahoma" pitchFamily="34" charset="0"/>
              </a:rPr>
              <a:t> </a:t>
            </a:r>
          </a:p>
          <a:p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Proposed National Test Items from Grade 10</a:t>
            </a:r>
            <a:endParaRPr lang="en-SG"/>
          </a:p>
        </p:txBody>
      </p:sp>
      <p:sp>
        <p:nvSpPr>
          <p:cNvPr id="79874" name="Text Placeholder 4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r>
              <a:rPr lang="en-US" i="1" smtClean="0"/>
              <a:t>Students are expected to make sense and interpret the mathematics they perform.</a:t>
            </a:r>
            <a:endParaRPr lang="en-SG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42875"/>
            <a:ext cx="8450263" cy="644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9850" y="285750"/>
            <a:ext cx="9285288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328613" y="285750"/>
            <a:ext cx="83851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4">
            <a:lum bright="10000" contrast="20000"/>
          </a:blip>
          <a:srcRect/>
          <a:stretch>
            <a:fillRect/>
          </a:stretch>
        </p:blipFill>
        <p:spPr bwMode="auto">
          <a:xfrm>
            <a:off x="725488" y="4429125"/>
            <a:ext cx="83470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222250" y="1085850"/>
            <a:ext cx="83502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0" name="Picture 3"/>
          <p:cNvPicPr>
            <a:picLocks noChangeAspect="1" noChangeArrowheads="1"/>
          </p:cNvPicPr>
          <p:nvPr/>
        </p:nvPicPr>
        <p:blipFill>
          <a:blip r:embed="rId4">
            <a:lum bright="10000" contrast="10000"/>
          </a:blip>
          <a:srcRect/>
          <a:stretch>
            <a:fillRect/>
          </a:stretch>
        </p:blipFill>
        <p:spPr bwMode="auto">
          <a:xfrm>
            <a:off x="715963" y="3914775"/>
            <a:ext cx="828516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2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71438" y="1357313"/>
            <a:ext cx="892810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Mathematics Teaching in Singapore</a:t>
            </a:r>
            <a:endParaRPr lang="en-SG" dirty="0"/>
          </a:p>
        </p:txBody>
      </p:sp>
      <p:sp>
        <p:nvSpPr>
          <p:cNvPr id="86018" name="Subtitle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mtClean="0"/>
              <a:t>Features of SingaporeMath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28675" y="17463"/>
            <a:ext cx="9982200" cy="66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1476375" y="333375"/>
            <a:ext cx="2519363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The use of appropriate manipulatives. These are common manipulatives that have inexpensive alternatives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250825" y="2513013"/>
            <a:ext cx="25193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Focus on key concept – what it is, and what it is not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2124075" y="3533775"/>
            <a:ext cx="25193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Definitions are developed through induction, starting in an informal fashion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900113" y="4902200"/>
            <a:ext cx="25193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Opportunities to make connections to previously taught concept - half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  <p:bldP spid="67590" grpId="0"/>
      <p:bldP spid="67591" grpId="0"/>
      <p:bldP spid="6759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28675" y="17463"/>
            <a:ext cx="9982200" cy="66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1476375" y="333375"/>
            <a:ext cx="2519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Mathematical terms are explained.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79388" y="1412875"/>
            <a:ext cx="251936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Designed for learners of English language …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331913" y="2276475"/>
            <a:ext cx="2519362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.. providing other learning opportunities for learners fluent in the language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Mathematics Curriculum</a:t>
            </a:r>
            <a:endParaRPr lang="en-SG" dirty="0"/>
          </a:p>
        </p:txBody>
      </p:sp>
      <p:sp>
        <p:nvSpPr>
          <p:cNvPr id="22530" name="Subtitle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mtClean="0"/>
              <a:t>Development &amp; Focus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80975" y="-234950"/>
            <a:ext cx="12169775" cy="70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4500563" y="339725"/>
            <a:ext cx="3816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Opportunities for immediate formative assessment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5435600" y="1484313"/>
            <a:ext cx="3816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Teachers know the content that they are assessing.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4500563" y="2571750"/>
            <a:ext cx="38163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Teachers have opportunities to learn content knowledge. The program was designed for teachers who do not necessarily have strong mathematics background.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  <p:bldP spid="69638" grpId="0"/>
      <p:bldP spid="69639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97100" y="-100013"/>
            <a:ext cx="11377613" cy="6778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07950" y="339725"/>
            <a:ext cx="3816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Opportunities for the majority to reach proficient level …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468313" y="1419225"/>
            <a:ext cx="3816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.. opportunities to engage advanced learners</a:t>
            </a: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5580063" y="2276475"/>
            <a:ext cx="1944687" cy="1152525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662" grpId="0"/>
      <p:bldP spid="70663" grpId="0" animBg="1"/>
      <p:bldP spid="70663" grpId="1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911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113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6013" y="41275"/>
            <a:ext cx="10340976" cy="615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107950" y="339725"/>
            <a:ext cx="3816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accent2"/>
                </a:solidFill>
              </a:rPr>
              <a:t>Provides independent practice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216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838" y="125413"/>
            <a:ext cx="10198100" cy="607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931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318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65300" y="-279400"/>
            <a:ext cx="11666538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107950" y="339725"/>
            <a:ext cx="3816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accent2"/>
                </a:solidFill>
              </a:rPr>
              <a:t>Provides opportunities for student-constructed responses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0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421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-3175"/>
            <a:ext cx="10414000" cy="620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5580063" y="339725"/>
            <a:ext cx="3816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accent2"/>
                </a:solidFill>
              </a:rPr>
              <a:t>Practice for the key concept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836738" y="3175"/>
            <a:ext cx="10945813" cy="652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107950" y="4724400"/>
            <a:ext cx="3816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Even as a new concept is introduced …</a:t>
            </a: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468313" y="5883275"/>
            <a:ext cx="3816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.. learners are given practice on recently-learnt materials </a:t>
            </a:r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179388" y="3213100"/>
            <a:ext cx="3816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accent2"/>
                </a:solidFill>
              </a:rPr>
              <a:t>Comparing Areas (Biggest)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  <p:bldP spid="84996" grpId="0"/>
      <p:bldP spid="8499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938" y="188913"/>
            <a:ext cx="10701337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4572000" y="6157913"/>
            <a:ext cx="446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Comparing Areas (Smallest &amp; Greatest)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983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830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36725" y="207963"/>
            <a:ext cx="10845800" cy="64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468313" y="620713"/>
            <a:ext cx="3435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Comparing Areas (Same Size)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5075238" y="5595938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Building upon previously developed concepts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  <p:bldP spid="7271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77825" y="-311150"/>
            <a:ext cx="11718925" cy="698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4500563" y="188913"/>
            <a:ext cx="3976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Non-standard unit </a:t>
            </a:r>
            <a:r>
              <a:rPr lang="en-US" b="1">
                <a:solidFill>
                  <a:schemeClr val="accent2"/>
                </a:solidFill>
                <a:sym typeface="Wingdings" pitchFamily="2" charset="2"/>
              </a:rPr>
              <a:t> Standard unit</a:t>
            </a:r>
            <a:endParaRPr lang="en-US" b="1">
              <a:solidFill>
                <a:schemeClr val="accent2"/>
              </a:solidFill>
            </a:endParaRPr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3763963" y="6230938"/>
            <a:ext cx="4489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  <a:sym typeface="Wingdings" pitchFamily="2" charset="2"/>
              </a:rPr>
              <a:t>Opportunities to develop abstract ideas</a:t>
            </a:r>
            <a:endParaRPr lang="en-US" b="1">
              <a:solidFill>
                <a:schemeClr val="accent2"/>
              </a:solidFill>
            </a:endParaRPr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4475163" y="5589588"/>
            <a:ext cx="3705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  <a:sym typeface="Wingdings" pitchFamily="2" charset="2"/>
              </a:rPr>
              <a:t>Concrete  Pictorial  Abstract</a:t>
            </a:r>
            <a:endParaRPr lang="en-US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Vision of </a:t>
            </a:r>
            <a:br>
              <a:rPr lang="en-US"/>
            </a:br>
            <a:r>
              <a:rPr lang="en-US"/>
              <a:t>Ministry of Education</a:t>
            </a:r>
          </a:p>
        </p:txBody>
      </p:sp>
      <p:sp>
        <p:nvSpPr>
          <p:cNvPr id="23554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mtClean="0"/>
              <a:t>Moulding the Future of the Nation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03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035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24300" y="-519113"/>
            <a:ext cx="12673013" cy="754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6443663" y="3068638"/>
            <a:ext cx="1368425" cy="1152525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/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3635375" y="5661025"/>
            <a:ext cx="1657350" cy="936625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/>
          </a:p>
        </p:txBody>
      </p:sp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6515100" y="5445125"/>
            <a:ext cx="1225550" cy="1152525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SG"/>
          </a:p>
        </p:txBody>
      </p:sp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539750" y="2395538"/>
            <a:ext cx="2519363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Providing challenging materials for advanced learners while the rest reach a level of mastery for basic materials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 animBg="1"/>
      <p:bldP spid="74757" grpId="1" animBg="1"/>
      <p:bldP spid="74758" grpId="0" animBg="1"/>
      <p:bldP spid="74758" grpId="1" animBg="1"/>
      <p:bldP spid="74759" grpId="0" animBg="1"/>
      <p:bldP spid="74759" grpId="1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13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137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63" y="82550"/>
            <a:ext cx="10475912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3851275" y="974725"/>
            <a:ext cx="3976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Non-standard unit </a:t>
            </a:r>
            <a:r>
              <a:rPr lang="en-US" b="1">
                <a:solidFill>
                  <a:schemeClr val="accent2"/>
                </a:solidFill>
                <a:sym typeface="Wingdings" pitchFamily="2" charset="2"/>
              </a:rPr>
              <a:t> Standard unit</a:t>
            </a:r>
            <a:endParaRPr lang="en-US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24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240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31913" y="165100"/>
            <a:ext cx="10917238" cy="650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4" name="Rectangle 6"/>
          <p:cNvSpPr>
            <a:spLocks noChangeArrowheads="1"/>
          </p:cNvSpPr>
          <p:nvPr/>
        </p:nvSpPr>
        <p:spPr bwMode="auto">
          <a:xfrm>
            <a:off x="-1116013" y="2492375"/>
            <a:ext cx="6858001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en-US" sz="2800" b="1">
                <a:solidFill>
                  <a:srgbClr val="5F5F5F"/>
                </a:solidFill>
              </a:rPr>
              <a:t>Many opportunities to learn</a:t>
            </a:r>
            <a:endParaRPr lang="en-US" sz="3600" b="1">
              <a:solidFill>
                <a:srgbClr val="5F5F5F"/>
              </a:solidFill>
            </a:endParaRPr>
          </a:p>
        </p:txBody>
      </p:sp>
      <p:sp>
        <p:nvSpPr>
          <p:cNvPr id="106503" name="Rectangle 7"/>
          <p:cNvSpPr>
            <a:spLocks noChangeArrowheads="1"/>
          </p:cNvSpPr>
          <p:nvPr/>
        </p:nvSpPr>
        <p:spPr bwMode="auto">
          <a:xfrm>
            <a:off x="3492500" y="5445125"/>
            <a:ext cx="3168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More formal definitions are provided if appropriate</a:t>
            </a:r>
          </a:p>
        </p:txBody>
      </p:sp>
      <p:sp>
        <p:nvSpPr>
          <p:cNvPr id="106504" name="Rectangle 8"/>
          <p:cNvSpPr>
            <a:spLocks noChangeArrowheads="1"/>
          </p:cNvSpPr>
          <p:nvPr/>
        </p:nvSpPr>
        <p:spPr bwMode="auto">
          <a:xfrm>
            <a:off x="1979613" y="1700213"/>
            <a:ext cx="3168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Focus on key concept – what it is, what it is not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34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342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1438" y="0"/>
            <a:ext cx="11493501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5076825" y="2060575"/>
            <a:ext cx="4464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Opportunities to help struggling students to reach mastery</a:t>
            </a: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5564188" y="3043238"/>
            <a:ext cx="340042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Opportunities for proficient students to not develop common misconceptions, e.g. confusion between area and perimeter</a:t>
            </a: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4859338" y="4868863"/>
            <a:ext cx="4121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Opportunities for advanced students to make new connections</a:t>
            </a:r>
          </a:p>
        </p:txBody>
      </p:sp>
      <p:sp>
        <p:nvSpPr>
          <p:cNvPr id="76809" name="Rectangle 9"/>
          <p:cNvSpPr>
            <a:spLocks noChangeArrowheads="1"/>
          </p:cNvSpPr>
          <p:nvPr/>
        </p:nvSpPr>
        <p:spPr bwMode="auto">
          <a:xfrm>
            <a:off x="5491163" y="404813"/>
            <a:ext cx="33289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Students are finding area of figures (previously learnt content) even as they find the perimeters (new content)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44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445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05163" y="-387350"/>
            <a:ext cx="11953876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34925" y="-7938"/>
            <a:ext cx="36163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A collection of tasks is usually not a random but purposeful collection</a:t>
            </a:r>
          </a:p>
        </p:txBody>
      </p: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107950" y="5883275"/>
            <a:ext cx="34559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Opportunities to help struggling students to reach mastery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Emphasis on Visuals</a:t>
            </a:r>
            <a:endParaRPr lang="en-SG"/>
          </a:p>
        </p:txBody>
      </p:sp>
      <p:sp>
        <p:nvSpPr>
          <p:cNvPr id="105474" name="Text Placeholder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r>
              <a:rPr lang="en-US" smtClean="0"/>
              <a:t>Visuals are prevalent in mathematics eaching and learning in Singapore textbooks.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3" descr="H:\Photos\Rajabhat\PS 29+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98613"/>
            <a:ext cx="9144000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3" y="1071563"/>
            <a:ext cx="800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C00000"/>
                </a:solidFill>
                <a:latin typeface="Arial Rounded MT Bold" pitchFamily="34" charset="0"/>
              </a:rPr>
              <a:t>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2" descr="K:\DCIM\101MSDCF\DSC00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571750"/>
            <a:ext cx="4000500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3" descr="K:\DCIM\101MSDCF\DSC000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214438"/>
            <a:ext cx="4300538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2" descr="K:\DCIM\101MSDCF\DSC000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929063"/>
            <a:ext cx="3357563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00188" y="1395413"/>
            <a:ext cx="800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C00000"/>
                </a:solidFill>
                <a:latin typeface="Arial Rounded MT Bold" pitchFamily="34" charset="0"/>
              </a:rPr>
              <a:t>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2" descr="K:\DCIM\101MSDCF\DSC00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500063"/>
            <a:ext cx="3778250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6" name="Picture 3" descr="K:\DCIM\101MSDCF\DSC000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1571625"/>
            <a:ext cx="338455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Picture 4" descr="K:\DCIM\101MSDCF\DSC000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813" y="3786188"/>
            <a:ext cx="23431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8" name="Picture 5" descr="K:\DCIM\101MSDCF\DSC000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65513" y="4000500"/>
            <a:ext cx="2249487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4429125" y="98742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Arial Rounded MT Bold" pitchFamily="34" charset="0"/>
              </a:rPr>
              <a:t>Are these four-sided shapes?</a:t>
            </a:r>
            <a:endParaRPr lang="en-SG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569" name="Group 144"/>
          <p:cNvGrpSpPr>
            <a:grpSpLocks/>
          </p:cNvGrpSpPr>
          <p:nvPr/>
        </p:nvGrpSpPr>
        <p:grpSpPr bwMode="auto">
          <a:xfrm>
            <a:off x="6357938" y="1214438"/>
            <a:ext cx="285750" cy="2857500"/>
            <a:chOff x="6357950" y="1214422"/>
            <a:chExt cx="285752" cy="2857520"/>
          </a:xfrm>
        </p:grpSpPr>
        <p:sp>
          <p:nvSpPr>
            <p:cNvPr id="4" name="Rectangle 3"/>
            <p:cNvSpPr/>
            <p:nvPr/>
          </p:nvSpPr>
          <p:spPr>
            <a:xfrm>
              <a:off x="6357950" y="121442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" name="Rectangle 4"/>
            <p:cNvSpPr/>
            <p:nvPr/>
          </p:nvSpPr>
          <p:spPr>
            <a:xfrm>
              <a:off x="6357950" y="150017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357950" y="178592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357950" y="207167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357950" y="235743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357950" y="264318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57950" y="292893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57950" y="321468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57950" y="350043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357950" y="378619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7643813" y="1071563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8143875" y="14287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6" name="Rectangle 15"/>
          <p:cNvSpPr/>
          <p:nvPr/>
        </p:nvSpPr>
        <p:spPr>
          <a:xfrm>
            <a:off x="7643813" y="18573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" name="Rectangle 16"/>
          <p:cNvSpPr/>
          <p:nvPr/>
        </p:nvSpPr>
        <p:spPr>
          <a:xfrm>
            <a:off x="8072438" y="20002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" name="Rectangle 18"/>
          <p:cNvSpPr/>
          <p:nvPr/>
        </p:nvSpPr>
        <p:spPr>
          <a:xfrm>
            <a:off x="7643813" y="2357438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" name="Rectangle 19"/>
          <p:cNvSpPr/>
          <p:nvPr/>
        </p:nvSpPr>
        <p:spPr>
          <a:xfrm>
            <a:off x="8001000" y="271462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" name="Rectangle 20"/>
          <p:cNvSpPr/>
          <p:nvPr/>
        </p:nvSpPr>
        <p:spPr>
          <a:xfrm>
            <a:off x="7643813" y="30003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2" name="Rectangle 21"/>
          <p:cNvSpPr/>
          <p:nvPr/>
        </p:nvSpPr>
        <p:spPr>
          <a:xfrm>
            <a:off x="8072438" y="342900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3" name="Rectangle 22"/>
          <p:cNvSpPr/>
          <p:nvPr/>
        </p:nvSpPr>
        <p:spPr>
          <a:xfrm>
            <a:off x="7643813" y="37147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09579" name="TextBox 23"/>
          <p:cNvSpPr txBox="1">
            <a:spLocks noChangeArrowheads="1"/>
          </p:cNvSpPr>
          <p:nvPr/>
        </p:nvSpPr>
        <p:spPr bwMode="auto">
          <a:xfrm>
            <a:off x="3643313" y="4643438"/>
            <a:ext cx="3857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Base Ten Blocks</a:t>
            </a:r>
            <a:endParaRPr lang="en-SG"/>
          </a:p>
        </p:txBody>
      </p:sp>
      <p:grpSp>
        <p:nvGrpSpPr>
          <p:cNvPr id="109580" name="Group 145"/>
          <p:cNvGrpSpPr>
            <a:grpSpLocks/>
          </p:cNvGrpSpPr>
          <p:nvPr/>
        </p:nvGrpSpPr>
        <p:grpSpPr bwMode="auto">
          <a:xfrm>
            <a:off x="2428875" y="1428750"/>
            <a:ext cx="2857500" cy="2857500"/>
            <a:chOff x="2428860" y="1428736"/>
            <a:chExt cx="2857520" cy="2857520"/>
          </a:xfrm>
        </p:grpSpPr>
        <p:sp>
          <p:nvSpPr>
            <p:cNvPr id="25" name="Rectangle 24"/>
            <p:cNvSpPr/>
            <p:nvPr/>
          </p:nvSpPr>
          <p:spPr>
            <a:xfrm>
              <a:off x="5000628" y="142873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000628" y="171448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000628" y="200024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000628" y="228599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00628" y="257174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000628" y="285749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00628" y="314324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00628" y="342900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000628" y="371475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000628" y="400050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714876" y="142873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714876" y="171448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714876" y="200024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714876" y="228599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714876" y="257174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4714876" y="285749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714876" y="314324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714876" y="342900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714876" y="371475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714876" y="400050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429124" y="142873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429124" y="171448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429124" y="200024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4429124" y="228599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429124" y="257174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429124" y="285749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29124" y="314324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29124" y="342900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29124" y="371475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29124" y="400050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143372" y="142873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143372" y="171448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143372" y="200024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143372" y="228599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143372" y="257174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143372" y="285749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143372" y="314324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143372" y="342900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143372" y="371475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143372" y="400050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3857620" y="142873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857620" y="171448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857620" y="200024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3857620" y="228599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857620" y="257174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857620" y="285749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857620" y="314324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857620" y="342900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857620" y="371475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857620" y="400050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3571868" y="142873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3571868" y="171448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571868" y="200024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3571868" y="228599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571868" y="257174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571868" y="285749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3571868" y="314324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3571868" y="342900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3571868" y="371475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3571868" y="400050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3286116" y="142873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286116" y="171448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3286116" y="200024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3286116" y="228599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286116" y="257174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3286116" y="285749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3286116" y="314324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3286116" y="342900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3286116" y="371475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3286116" y="400050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3000364" y="142873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3000364" y="171448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3000364" y="200024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3000364" y="228599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000364" y="257174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3000364" y="285749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3000364" y="314324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3000364" y="342900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3000364" y="371475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3000364" y="400050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2714612" y="142873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2714612" y="171448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2714612" y="200024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2714612" y="228599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2714612" y="257174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2714612" y="285749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2714612" y="314324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2714612" y="342900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714612" y="371475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2714612" y="400050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2428860" y="142873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2428860" y="171448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2428860" y="200024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2428860" y="228599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2428860" y="257174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2428860" y="285749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2428860" y="314324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2428860" y="342900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2428860" y="371475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2428860" y="400050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1357313" y="785813"/>
            <a:ext cx="800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C00000"/>
                </a:solidFill>
                <a:latin typeface="Arial Rounded MT Bold" pitchFamily="34" charset="0"/>
              </a:rPr>
              <a:t>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8004" y="3171836"/>
            <a:ext cx="7851648" cy="1828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/>
              <a:t>Columbus was searching </a:t>
            </a:r>
            <a:br>
              <a:rPr lang="en-US" sz="4400" dirty="0"/>
            </a:br>
            <a:r>
              <a:rPr lang="en-US" sz="4400" dirty="0"/>
              <a:t>for hardware – precious metals, silk, and spices – the sources of wealth in his days.</a:t>
            </a:r>
            <a:br>
              <a:rPr lang="en-US" sz="4400" dirty="0"/>
            </a:br>
            <a:endParaRPr lang="en-US" sz="4400" dirty="0"/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388" y="4714875"/>
            <a:ext cx="6400800" cy="1752600"/>
          </a:xfrm>
        </p:spPr>
        <p:txBody>
          <a:bodyPr/>
          <a:lstStyle/>
          <a:p>
            <a:pPr marR="0" eaLnBrk="1" hangingPunct="1"/>
            <a:r>
              <a:rPr lang="en-US" sz="2400" smtClean="0"/>
              <a:t>Thomas L. Friedman 2006 </a:t>
            </a:r>
          </a:p>
          <a:p>
            <a:pPr marR="0" eaLnBrk="1" hangingPunct="1"/>
            <a:r>
              <a:rPr lang="en-US" sz="2400" i="1" smtClean="0"/>
              <a:t>The World Is Flat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3" name="Group 144"/>
          <p:cNvGrpSpPr>
            <a:grpSpLocks/>
          </p:cNvGrpSpPr>
          <p:nvPr/>
        </p:nvGrpSpPr>
        <p:grpSpPr bwMode="auto">
          <a:xfrm>
            <a:off x="7858125" y="1214438"/>
            <a:ext cx="285750" cy="2857500"/>
            <a:chOff x="6357950" y="1214422"/>
            <a:chExt cx="285752" cy="2857520"/>
          </a:xfrm>
        </p:grpSpPr>
        <p:sp>
          <p:nvSpPr>
            <p:cNvPr id="4" name="Rectangle 3"/>
            <p:cNvSpPr/>
            <p:nvPr/>
          </p:nvSpPr>
          <p:spPr>
            <a:xfrm>
              <a:off x="6357950" y="121442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5" name="Rectangle 4"/>
            <p:cNvSpPr/>
            <p:nvPr/>
          </p:nvSpPr>
          <p:spPr>
            <a:xfrm>
              <a:off x="6357950" y="150017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357950" y="178592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357950" y="207167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357950" y="235743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357950" y="264318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57950" y="292893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57950" y="321468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57950" y="350043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357950" y="378619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7286625" y="4643438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grpSp>
        <p:nvGrpSpPr>
          <p:cNvPr id="110595" name="Group 144"/>
          <p:cNvGrpSpPr>
            <a:grpSpLocks/>
          </p:cNvGrpSpPr>
          <p:nvPr/>
        </p:nvGrpSpPr>
        <p:grpSpPr bwMode="auto">
          <a:xfrm>
            <a:off x="7358063" y="1366838"/>
            <a:ext cx="285750" cy="2857500"/>
            <a:chOff x="6357950" y="1214422"/>
            <a:chExt cx="285752" cy="2857520"/>
          </a:xfrm>
        </p:grpSpPr>
        <p:sp>
          <p:nvSpPr>
            <p:cNvPr id="127" name="Rectangle 126"/>
            <p:cNvSpPr/>
            <p:nvPr/>
          </p:nvSpPr>
          <p:spPr>
            <a:xfrm>
              <a:off x="6357950" y="121442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6357950" y="150017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6357950" y="178592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6357950" y="207167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6357950" y="235743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6357950" y="264318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6357950" y="292893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6357950" y="321468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6357950" y="350043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6357950" y="378619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grpSp>
        <p:nvGrpSpPr>
          <p:cNvPr id="110596" name="Group 144"/>
          <p:cNvGrpSpPr>
            <a:grpSpLocks/>
          </p:cNvGrpSpPr>
          <p:nvPr/>
        </p:nvGrpSpPr>
        <p:grpSpPr bwMode="auto">
          <a:xfrm>
            <a:off x="6786563" y="1071563"/>
            <a:ext cx="285750" cy="2857500"/>
            <a:chOff x="6357950" y="1214422"/>
            <a:chExt cx="285752" cy="2857520"/>
          </a:xfrm>
        </p:grpSpPr>
        <p:sp>
          <p:nvSpPr>
            <p:cNvPr id="138" name="Rectangle 137"/>
            <p:cNvSpPr/>
            <p:nvPr/>
          </p:nvSpPr>
          <p:spPr>
            <a:xfrm>
              <a:off x="6357950" y="121442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6357950" y="150017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6357950" y="178592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6357950" y="207167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6357950" y="235743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57950" y="264318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357950" y="292893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6357950" y="321468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6357950" y="350043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6357950" y="378619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grpSp>
        <p:nvGrpSpPr>
          <p:cNvPr id="110597" name="Group 144"/>
          <p:cNvGrpSpPr>
            <a:grpSpLocks/>
          </p:cNvGrpSpPr>
          <p:nvPr/>
        </p:nvGrpSpPr>
        <p:grpSpPr bwMode="auto">
          <a:xfrm>
            <a:off x="8358188" y="1366838"/>
            <a:ext cx="285750" cy="2857500"/>
            <a:chOff x="6357950" y="1214422"/>
            <a:chExt cx="285752" cy="2857520"/>
          </a:xfrm>
        </p:grpSpPr>
        <p:sp>
          <p:nvSpPr>
            <p:cNvPr id="149" name="Rectangle 148"/>
            <p:cNvSpPr/>
            <p:nvPr/>
          </p:nvSpPr>
          <p:spPr>
            <a:xfrm>
              <a:off x="6357950" y="121442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6357950" y="150017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6357950" y="178592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6357950" y="207167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6357950" y="235743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6357950" y="264318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6357950" y="292893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6357950" y="321468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6357950" y="350043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6357950" y="378619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grpSp>
        <p:nvGrpSpPr>
          <p:cNvPr id="110598" name="Group 144"/>
          <p:cNvGrpSpPr>
            <a:grpSpLocks/>
          </p:cNvGrpSpPr>
          <p:nvPr/>
        </p:nvGrpSpPr>
        <p:grpSpPr bwMode="auto">
          <a:xfrm>
            <a:off x="6286500" y="1366838"/>
            <a:ext cx="285750" cy="2857500"/>
            <a:chOff x="6357950" y="1214422"/>
            <a:chExt cx="285752" cy="2857520"/>
          </a:xfrm>
        </p:grpSpPr>
        <p:sp>
          <p:nvSpPr>
            <p:cNvPr id="160" name="Rectangle 159"/>
            <p:cNvSpPr/>
            <p:nvPr/>
          </p:nvSpPr>
          <p:spPr>
            <a:xfrm>
              <a:off x="6357950" y="121442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6357950" y="150017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6357950" y="178592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6357950" y="207167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6357950" y="235743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6357950" y="2643182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6357950" y="2928934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6357950" y="3214686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6357950" y="3500438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6357950" y="3786190"/>
              <a:ext cx="285752" cy="2857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SG"/>
            </a:p>
          </p:txBody>
        </p:sp>
      </p:grpSp>
      <p:sp>
        <p:nvSpPr>
          <p:cNvPr id="170" name="Rectangle 169"/>
          <p:cNvSpPr/>
          <p:nvPr/>
        </p:nvSpPr>
        <p:spPr>
          <a:xfrm>
            <a:off x="357188" y="1071563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1" name="Rectangle 170"/>
          <p:cNvSpPr/>
          <p:nvPr/>
        </p:nvSpPr>
        <p:spPr>
          <a:xfrm>
            <a:off x="857250" y="14287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2" name="Rectangle 171"/>
          <p:cNvSpPr/>
          <p:nvPr/>
        </p:nvSpPr>
        <p:spPr>
          <a:xfrm>
            <a:off x="357188" y="18573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3" name="Rectangle 172"/>
          <p:cNvSpPr/>
          <p:nvPr/>
        </p:nvSpPr>
        <p:spPr>
          <a:xfrm>
            <a:off x="785813" y="20002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4" name="Rectangle 173"/>
          <p:cNvSpPr/>
          <p:nvPr/>
        </p:nvSpPr>
        <p:spPr>
          <a:xfrm>
            <a:off x="357188" y="2357438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5" name="Rectangle 174"/>
          <p:cNvSpPr/>
          <p:nvPr/>
        </p:nvSpPr>
        <p:spPr>
          <a:xfrm>
            <a:off x="714375" y="271462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6" name="Rectangle 175"/>
          <p:cNvSpPr/>
          <p:nvPr/>
        </p:nvSpPr>
        <p:spPr>
          <a:xfrm>
            <a:off x="357188" y="30003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7" name="Rectangle 176"/>
          <p:cNvSpPr/>
          <p:nvPr/>
        </p:nvSpPr>
        <p:spPr>
          <a:xfrm>
            <a:off x="785813" y="342900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8" name="Rectangle 177"/>
          <p:cNvSpPr/>
          <p:nvPr/>
        </p:nvSpPr>
        <p:spPr>
          <a:xfrm>
            <a:off x="357188" y="37147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79" name="Rectangle 178"/>
          <p:cNvSpPr/>
          <p:nvPr/>
        </p:nvSpPr>
        <p:spPr>
          <a:xfrm>
            <a:off x="1071563" y="928688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0" name="Rectangle 179"/>
          <p:cNvSpPr/>
          <p:nvPr/>
        </p:nvSpPr>
        <p:spPr>
          <a:xfrm>
            <a:off x="1214438" y="2357438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1" name="Rectangle 180"/>
          <p:cNvSpPr/>
          <p:nvPr/>
        </p:nvSpPr>
        <p:spPr>
          <a:xfrm>
            <a:off x="1714500" y="271462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2" name="Rectangle 181"/>
          <p:cNvSpPr/>
          <p:nvPr/>
        </p:nvSpPr>
        <p:spPr>
          <a:xfrm>
            <a:off x="1214438" y="31432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3" name="Rectangle 182"/>
          <p:cNvSpPr/>
          <p:nvPr/>
        </p:nvSpPr>
        <p:spPr>
          <a:xfrm>
            <a:off x="1643063" y="328612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4" name="Rectangle 183"/>
          <p:cNvSpPr/>
          <p:nvPr/>
        </p:nvSpPr>
        <p:spPr>
          <a:xfrm>
            <a:off x="1214438" y="3643313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5" name="Rectangle 184"/>
          <p:cNvSpPr/>
          <p:nvPr/>
        </p:nvSpPr>
        <p:spPr>
          <a:xfrm>
            <a:off x="1571625" y="400050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6" name="Rectangle 185"/>
          <p:cNvSpPr/>
          <p:nvPr/>
        </p:nvSpPr>
        <p:spPr>
          <a:xfrm>
            <a:off x="1214438" y="42862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7" name="Rectangle 186"/>
          <p:cNvSpPr/>
          <p:nvPr/>
        </p:nvSpPr>
        <p:spPr>
          <a:xfrm>
            <a:off x="1643063" y="47148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8" name="Rectangle 187"/>
          <p:cNvSpPr/>
          <p:nvPr/>
        </p:nvSpPr>
        <p:spPr>
          <a:xfrm>
            <a:off x="1214438" y="500062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89" name="Rectangle 188"/>
          <p:cNvSpPr/>
          <p:nvPr/>
        </p:nvSpPr>
        <p:spPr>
          <a:xfrm>
            <a:off x="1214438" y="18478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0" name="Rectangle 189"/>
          <p:cNvSpPr/>
          <p:nvPr/>
        </p:nvSpPr>
        <p:spPr>
          <a:xfrm>
            <a:off x="1714500" y="8572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1" name="Rectangle 190"/>
          <p:cNvSpPr/>
          <p:nvPr/>
        </p:nvSpPr>
        <p:spPr>
          <a:xfrm>
            <a:off x="2214563" y="1214438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2" name="Rectangle 191"/>
          <p:cNvSpPr/>
          <p:nvPr/>
        </p:nvSpPr>
        <p:spPr>
          <a:xfrm>
            <a:off x="1714500" y="1643063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3" name="Rectangle 192"/>
          <p:cNvSpPr/>
          <p:nvPr/>
        </p:nvSpPr>
        <p:spPr>
          <a:xfrm>
            <a:off x="2143125" y="1785938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4" name="Rectangle 193"/>
          <p:cNvSpPr/>
          <p:nvPr/>
        </p:nvSpPr>
        <p:spPr>
          <a:xfrm>
            <a:off x="1714500" y="214312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5" name="Rectangle 194"/>
          <p:cNvSpPr/>
          <p:nvPr/>
        </p:nvSpPr>
        <p:spPr>
          <a:xfrm>
            <a:off x="2571750" y="21621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6" name="Rectangle 195"/>
          <p:cNvSpPr/>
          <p:nvPr/>
        </p:nvSpPr>
        <p:spPr>
          <a:xfrm>
            <a:off x="2214563" y="244792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7" name="Rectangle 196"/>
          <p:cNvSpPr/>
          <p:nvPr/>
        </p:nvSpPr>
        <p:spPr>
          <a:xfrm>
            <a:off x="2643188" y="28765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8" name="Rectangle 197"/>
          <p:cNvSpPr/>
          <p:nvPr/>
        </p:nvSpPr>
        <p:spPr>
          <a:xfrm>
            <a:off x="2214563" y="316230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99" name="Rectangle 198"/>
          <p:cNvSpPr/>
          <p:nvPr/>
        </p:nvSpPr>
        <p:spPr>
          <a:xfrm>
            <a:off x="2428875" y="7143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0" name="Rectangle 199"/>
          <p:cNvSpPr/>
          <p:nvPr/>
        </p:nvSpPr>
        <p:spPr>
          <a:xfrm>
            <a:off x="2643188" y="17049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1" name="Rectangle 200"/>
          <p:cNvSpPr/>
          <p:nvPr/>
        </p:nvSpPr>
        <p:spPr>
          <a:xfrm>
            <a:off x="2928938" y="1357313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2" name="Rectangle 201"/>
          <p:cNvSpPr/>
          <p:nvPr/>
        </p:nvSpPr>
        <p:spPr>
          <a:xfrm>
            <a:off x="3143250" y="21526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3" name="Rectangle 202"/>
          <p:cNvSpPr/>
          <p:nvPr/>
        </p:nvSpPr>
        <p:spPr>
          <a:xfrm>
            <a:off x="3571875" y="229552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4" name="Rectangle 203"/>
          <p:cNvSpPr/>
          <p:nvPr/>
        </p:nvSpPr>
        <p:spPr>
          <a:xfrm>
            <a:off x="3143250" y="2652713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5" name="Rectangle 204"/>
          <p:cNvSpPr/>
          <p:nvPr/>
        </p:nvSpPr>
        <p:spPr>
          <a:xfrm>
            <a:off x="3500438" y="300990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6" name="Rectangle 205"/>
          <p:cNvSpPr/>
          <p:nvPr/>
        </p:nvSpPr>
        <p:spPr>
          <a:xfrm>
            <a:off x="3143250" y="32956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7" name="Rectangle 206"/>
          <p:cNvSpPr/>
          <p:nvPr/>
        </p:nvSpPr>
        <p:spPr>
          <a:xfrm>
            <a:off x="3571875" y="37242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8" name="Rectangle 207"/>
          <p:cNvSpPr/>
          <p:nvPr/>
        </p:nvSpPr>
        <p:spPr>
          <a:xfrm>
            <a:off x="785813" y="3929063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09" name="Rectangle 208"/>
          <p:cNvSpPr/>
          <p:nvPr/>
        </p:nvSpPr>
        <p:spPr>
          <a:xfrm>
            <a:off x="3357563" y="156210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0" name="Rectangle 209"/>
          <p:cNvSpPr/>
          <p:nvPr/>
        </p:nvSpPr>
        <p:spPr>
          <a:xfrm>
            <a:off x="4071938" y="1223963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1" name="Rectangle 210"/>
          <p:cNvSpPr/>
          <p:nvPr/>
        </p:nvSpPr>
        <p:spPr>
          <a:xfrm>
            <a:off x="4572000" y="15811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2" name="Rectangle 211"/>
          <p:cNvSpPr/>
          <p:nvPr/>
        </p:nvSpPr>
        <p:spPr>
          <a:xfrm>
            <a:off x="4071938" y="20097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3" name="Rectangle 212"/>
          <p:cNvSpPr/>
          <p:nvPr/>
        </p:nvSpPr>
        <p:spPr>
          <a:xfrm>
            <a:off x="4500563" y="21526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4" name="Rectangle 213"/>
          <p:cNvSpPr/>
          <p:nvPr/>
        </p:nvSpPr>
        <p:spPr>
          <a:xfrm>
            <a:off x="4071938" y="2509838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5" name="Rectangle 214"/>
          <p:cNvSpPr/>
          <p:nvPr/>
        </p:nvSpPr>
        <p:spPr>
          <a:xfrm>
            <a:off x="4429125" y="286702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6" name="Rectangle 215"/>
          <p:cNvSpPr/>
          <p:nvPr/>
        </p:nvSpPr>
        <p:spPr>
          <a:xfrm>
            <a:off x="4071938" y="31527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7" name="Rectangle 216"/>
          <p:cNvSpPr/>
          <p:nvPr/>
        </p:nvSpPr>
        <p:spPr>
          <a:xfrm>
            <a:off x="4500563" y="358140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8" name="Rectangle 217"/>
          <p:cNvSpPr/>
          <p:nvPr/>
        </p:nvSpPr>
        <p:spPr>
          <a:xfrm>
            <a:off x="4071938" y="3867150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19" name="Rectangle 218"/>
          <p:cNvSpPr/>
          <p:nvPr/>
        </p:nvSpPr>
        <p:spPr>
          <a:xfrm>
            <a:off x="4786313" y="1081088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20" name="Rectangle 219"/>
          <p:cNvSpPr/>
          <p:nvPr/>
        </p:nvSpPr>
        <p:spPr>
          <a:xfrm>
            <a:off x="3500438" y="714375"/>
            <a:ext cx="28575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221" name="Right Arrow 220"/>
          <p:cNvSpPr/>
          <p:nvPr/>
        </p:nvSpPr>
        <p:spPr>
          <a:xfrm>
            <a:off x="5214938" y="2857500"/>
            <a:ext cx="714375" cy="714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111" name="TextBox 110"/>
          <p:cNvSpPr txBox="1">
            <a:spLocks noChangeArrowheads="1"/>
          </p:cNvSpPr>
          <p:nvPr/>
        </p:nvSpPr>
        <p:spPr bwMode="auto">
          <a:xfrm>
            <a:off x="500063" y="5824538"/>
            <a:ext cx="800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C00000"/>
                </a:solidFill>
                <a:latin typeface="Arial Rounded MT Bold" pitchFamily="34" charset="0"/>
              </a:rPr>
              <a:t>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2" descr="H:\Photos\Rajabhat\Concept Fract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" y="469900"/>
            <a:ext cx="8013700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071938" y="500063"/>
            <a:ext cx="485775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chemeClr val="bg2">
                    <a:lumMod val="10000"/>
                  </a:schemeClr>
                </a:solidFill>
              </a:rPr>
              <a:t>Explain who is correct. Write in your notebook.</a:t>
            </a:r>
            <a:endParaRPr lang="en-SG" sz="3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71625" y="500063"/>
            <a:ext cx="800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C00000"/>
                </a:solidFill>
                <a:latin typeface="Arial Rounded MT Bold" pitchFamily="34" charset="0"/>
              </a:rPr>
              <a:t>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43375" y="3500438"/>
            <a:ext cx="1071563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3" name="Rectangle 2"/>
          <p:cNvSpPr/>
          <p:nvPr/>
        </p:nvSpPr>
        <p:spPr>
          <a:xfrm>
            <a:off x="5214938" y="3500438"/>
            <a:ext cx="1071562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4" name="Rectangle 3"/>
          <p:cNvSpPr/>
          <p:nvPr/>
        </p:nvSpPr>
        <p:spPr>
          <a:xfrm>
            <a:off x="6286500" y="3500438"/>
            <a:ext cx="1071563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5" name="Rectangle 4"/>
          <p:cNvSpPr/>
          <p:nvPr/>
        </p:nvSpPr>
        <p:spPr>
          <a:xfrm>
            <a:off x="7358063" y="3500438"/>
            <a:ext cx="1071562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6" name="Rectangle 5"/>
          <p:cNvSpPr/>
          <p:nvPr/>
        </p:nvSpPr>
        <p:spPr>
          <a:xfrm>
            <a:off x="4143375" y="4714875"/>
            <a:ext cx="1071563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" name="Rectangle 6"/>
          <p:cNvSpPr/>
          <p:nvPr/>
        </p:nvSpPr>
        <p:spPr>
          <a:xfrm>
            <a:off x="1357313" y="3500438"/>
            <a:ext cx="2714625" cy="428625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" name="Rectangle 7"/>
          <p:cNvSpPr/>
          <p:nvPr/>
        </p:nvSpPr>
        <p:spPr>
          <a:xfrm>
            <a:off x="1357313" y="4714875"/>
            <a:ext cx="2714625" cy="428625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86188" y="2916238"/>
            <a:ext cx="2643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156 kg</a:t>
            </a:r>
            <a:endParaRPr lang="en-SG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28938" y="5345113"/>
            <a:ext cx="2643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72 kg</a:t>
            </a:r>
            <a:endParaRPr lang="en-SG"/>
          </a:p>
        </p:txBody>
      </p:sp>
      <p:sp>
        <p:nvSpPr>
          <p:cNvPr id="19467" name="TextBox 10"/>
          <p:cNvSpPr txBox="1">
            <a:spLocks noChangeArrowheads="1"/>
          </p:cNvSpPr>
          <p:nvPr/>
        </p:nvSpPr>
        <p:spPr bwMode="auto">
          <a:xfrm>
            <a:off x="500063" y="1228725"/>
            <a:ext cx="84296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en-US" sz="2000" dirty="0">
              <a:latin typeface="+mn-lt"/>
            </a:endParaRPr>
          </a:p>
          <a:p>
            <a:pPr>
              <a:defRPr/>
            </a:pPr>
            <a:r>
              <a:rPr lang="en-US" sz="2000" dirty="0">
                <a:latin typeface="+mn-lt"/>
              </a:rPr>
              <a:t>At first, Shop A had 156kg of rice and Shop B had 72kg of rice. After each shop sold the same quantity of rice, the amount that Shop A had was 4 times that of Shop B. How many kilograms of rice did Shop A sell?</a:t>
            </a:r>
            <a:endParaRPr lang="en-SG" sz="2000" dirty="0">
              <a:latin typeface="+mn-lt"/>
            </a:endParaRPr>
          </a:p>
          <a:p>
            <a:pPr>
              <a:defRPr/>
            </a:pPr>
            <a:endParaRPr lang="en-SG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8625" y="1000125"/>
            <a:ext cx="800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C00000"/>
                </a:solidFill>
                <a:latin typeface="Arial Rounded MT Bold" pitchFamily="34" charset="0"/>
              </a:rPr>
              <a:t>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9" grpId="0"/>
      <p:bldP spid="10" grpId="0"/>
      <p:bldP spid="12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1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3444875" y="-71438"/>
            <a:ext cx="6199188" cy="735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1438" y="1058863"/>
            <a:ext cx="4286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solidFill>
                  <a:srgbClr val="C00000"/>
                </a:solidFill>
              </a:rPr>
              <a:t>Designing Practice</a:t>
            </a:r>
          </a:p>
          <a:p>
            <a:endParaRPr lang="en-US">
              <a:solidFill>
                <a:srgbClr val="C00000"/>
              </a:solidFill>
            </a:endParaRPr>
          </a:p>
          <a:p>
            <a:r>
              <a:rPr lang="en-US">
                <a:solidFill>
                  <a:srgbClr val="C00000"/>
                </a:solidFill>
              </a:rPr>
              <a:t>Practice is not repetition.</a:t>
            </a:r>
          </a:p>
          <a:p>
            <a:endParaRPr lang="en-US">
              <a:solidFill>
                <a:srgbClr val="C00000"/>
              </a:solidFill>
            </a:endParaRPr>
          </a:p>
          <a:p>
            <a:r>
              <a:rPr lang="en-US">
                <a:solidFill>
                  <a:srgbClr val="C00000"/>
                </a:solidFill>
              </a:rPr>
              <a:t>Practice provides variation.</a:t>
            </a:r>
          </a:p>
          <a:p>
            <a:endParaRPr lang="en-US">
              <a:solidFill>
                <a:srgbClr val="C00000"/>
              </a:solidFill>
            </a:endParaRPr>
          </a:p>
          <a:p>
            <a:r>
              <a:rPr lang="en-US">
                <a:solidFill>
                  <a:srgbClr val="C00000"/>
                </a:solidFill>
              </a:rPr>
              <a:t>Practice for  intellectual development.</a:t>
            </a:r>
          </a:p>
          <a:p>
            <a:pPr>
              <a:buFontTx/>
              <a:buChar char="-"/>
            </a:pPr>
            <a:endParaRPr lang="en-SG">
              <a:solidFill>
                <a:srgbClr val="C0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286625" y="1357313"/>
            <a:ext cx="1000125" cy="121443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5" name="Rounded Rectangle 4"/>
          <p:cNvSpPr/>
          <p:nvPr/>
        </p:nvSpPr>
        <p:spPr>
          <a:xfrm>
            <a:off x="4286250" y="4572000"/>
            <a:ext cx="1000125" cy="12144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6" name="Rounded Rectangle 5"/>
          <p:cNvSpPr/>
          <p:nvPr/>
        </p:nvSpPr>
        <p:spPr>
          <a:xfrm>
            <a:off x="4929188" y="1857375"/>
            <a:ext cx="1000125" cy="12144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7" name="Rounded Rectangle 6"/>
          <p:cNvSpPr/>
          <p:nvPr/>
        </p:nvSpPr>
        <p:spPr>
          <a:xfrm>
            <a:off x="5786438" y="4857750"/>
            <a:ext cx="1000125" cy="12144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8" name="Rounded Rectangle 7"/>
          <p:cNvSpPr/>
          <p:nvPr/>
        </p:nvSpPr>
        <p:spPr>
          <a:xfrm>
            <a:off x="6215063" y="3786188"/>
            <a:ext cx="1000125" cy="121443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  <p:sp>
        <p:nvSpPr>
          <p:cNvPr id="9" name="Rounded Rectangle 8"/>
          <p:cNvSpPr/>
          <p:nvPr/>
        </p:nvSpPr>
        <p:spPr>
          <a:xfrm>
            <a:off x="5786438" y="2571750"/>
            <a:ext cx="1000125" cy="12144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Mathematics Teachers</a:t>
            </a:r>
            <a:endParaRPr lang="en-SG" dirty="0"/>
          </a:p>
        </p:txBody>
      </p:sp>
      <p:sp>
        <p:nvSpPr>
          <p:cNvPr id="114690" name="Subtitle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US" smtClean="0"/>
              <a:t>Professional Development</a:t>
            </a:r>
            <a:endParaRPr lang="en-SG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smtClean="0"/>
              <a:t>National Institute of Education</a:t>
            </a:r>
            <a:endParaRPr lang="en-SG" sz="4800" dirty="0"/>
          </a:p>
        </p:txBody>
      </p:sp>
      <p:sp>
        <p:nvSpPr>
          <p:cNvPr id="115714" name="Subtitle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r>
              <a:rPr lang="en-SG" smtClean="0"/>
              <a:t>http://www.nie.edu.sg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Teacher Training</a:t>
            </a:r>
            <a:endParaRPr lang="en-SG" dirty="0"/>
          </a:p>
        </p:txBody>
      </p:sp>
      <p:pic>
        <p:nvPicPr>
          <p:cNvPr id="116738" name="Picture 2" descr="H:\Photos\Schools\A PG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857500"/>
            <a:ext cx="50482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9" name="TextBox 7"/>
          <p:cNvSpPr txBox="1">
            <a:spLocks noChangeArrowheads="1"/>
          </p:cNvSpPr>
          <p:nvPr/>
        </p:nvSpPr>
        <p:spPr bwMode="auto">
          <a:xfrm>
            <a:off x="500063" y="3022600"/>
            <a:ext cx="328612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u="sng">
                <a:latin typeface="Constantia" pitchFamily="18" charset="0"/>
              </a:rPr>
              <a:t>Initial Teacher Training</a:t>
            </a:r>
          </a:p>
          <a:p>
            <a:endParaRPr lang="en-US">
              <a:latin typeface="Constantia" pitchFamily="18" charset="0"/>
            </a:endParaRPr>
          </a:p>
          <a:p>
            <a:r>
              <a:rPr lang="en-US">
                <a:latin typeface="Constantia" pitchFamily="18" charset="0"/>
              </a:rPr>
              <a:t>Diploma in Education (2 years)</a:t>
            </a:r>
          </a:p>
          <a:p>
            <a:r>
              <a:rPr lang="en-US">
                <a:latin typeface="Constantia" pitchFamily="18" charset="0"/>
              </a:rPr>
              <a:t>for non-graduates</a:t>
            </a:r>
          </a:p>
          <a:p>
            <a:endParaRPr lang="en-US">
              <a:latin typeface="Constantia" pitchFamily="18" charset="0"/>
            </a:endParaRPr>
          </a:p>
          <a:p>
            <a:r>
              <a:rPr lang="en-US">
                <a:latin typeface="Constantia" pitchFamily="18" charset="0"/>
              </a:rPr>
              <a:t>Postgraduate Diploma in Education (1 year) for graduates</a:t>
            </a:r>
          </a:p>
          <a:p>
            <a:endParaRPr lang="en-US">
              <a:latin typeface="Constantia" pitchFamily="18" charset="0"/>
            </a:endParaRPr>
          </a:p>
          <a:p>
            <a:r>
              <a:rPr lang="en-US">
                <a:latin typeface="Constantia" pitchFamily="18" charset="0"/>
              </a:rPr>
              <a:t>Bachelor of Science / Arts (Education) for non-graduates (2 years) </a:t>
            </a:r>
          </a:p>
          <a:p>
            <a:endParaRPr lang="en-SG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Qualifications of Teachers</a:t>
            </a:r>
            <a:endParaRPr lang="en-SG" smtClean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2498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Level</a:t>
                      </a:r>
                      <a:endParaRPr lang="en-SG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Non-Graduates</a:t>
                      </a:r>
                      <a:endParaRPr lang="en-SG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Graduates</a:t>
                      </a:r>
                      <a:endParaRPr lang="en-SG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Primary</a:t>
                      </a:r>
                      <a:endParaRPr lang="en-SG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5 928</a:t>
                      </a:r>
                      <a:endParaRPr lang="en-SG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6 669</a:t>
                      </a:r>
                      <a:endParaRPr lang="en-SG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Secondary</a:t>
                      </a:r>
                      <a:endParaRPr lang="en-SG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1 070</a:t>
                      </a:r>
                      <a:endParaRPr lang="en-SG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10 602</a:t>
                      </a:r>
                      <a:endParaRPr lang="en-SG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Junior Colleges</a:t>
                      </a:r>
                      <a:endParaRPr lang="en-SG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11</a:t>
                      </a:r>
                      <a:endParaRPr lang="en-SG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2 524</a:t>
                      </a:r>
                      <a:endParaRPr lang="en-SG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7784" name="TextBox 5"/>
          <p:cNvSpPr txBox="1">
            <a:spLocks noChangeArrowheads="1"/>
          </p:cNvSpPr>
          <p:nvPr/>
        </p:nvSpPr>
        <p:spPr bwMode="auto">
          <a:xfrm>
            <a:off x="5286375" y="4202113"/>
            <a:ext cx="3429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onstantia" pitchFamily="18" charset="0"/>
              </a:rPr>
              <a:t>Education Statistics Digest 2007</a:t>
            </a:r>
            <a:endParaRPr lang="en-SG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2" descr="H:\Photos\Takahashi Day 1\IMG_15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8188" y="2000250"/>
            <a:ext cx="4381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6" name="Picture 4" descr="H:\Photos\APEC Cedar\DSC003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482975"/>
            <a:ext cx="4214813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Teacher Training</a:t>
            </a:r>
            <a:endParaRPr lang="en-SG" dirty="0"/>
          </a:p>
        </p:txBody>
      </p:sp>
      <p:sp>
        <p:nvSpPr>
          <p:cNvPr id="118788" name="TextBox 4"/>
          <p:cNvSpPr txBox="1">
            <a:spLocks noChangeArrowheads="1"/>
          </p:cNvSpPr>
          <p:nvPr/>
        </p:nvSpPr>
        <p:spPr bwMode="auto">
          <a:xfrm>
            <a:off x="428625" y="2022475"/>
            <a:ext cx="32861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u="sng">
                <a:latin typeface="Constantia" pitchFamily="18" charset="0"/>
              </a:rPr>
              <a:t>In-service Teacher Training</a:t>
            </a:r>
          </a:p>
          <a:p>
            <a:endParaRPr lang="en-US">
              <a:latin typeface="Constantia" pitchFamily="18" charset="0"/>
            </a:endParaRPr>
          </a:p>
          <a:p>
            <a:r>
              <a:rPr lang="en-US">
                <a:latin typeface="Constantia" pitchFamily="18" charset="0"/>
              </a:rPr>
              <a:t>Teachers are entitled to 100 hours of professional development per year.</a:t>
            </a:r>
          </a:p>
          <a:p>
            <a:endParaRPr lang="en-SG">
              <a:latin typeface="Constantia" pitchFamily="18" charset="0"/>
            </a:endParaRPr>
          </a:p>
        </p:txBody>
      </p:sp>
      <p:sp>
        <p:nvSpPr>
          <p:cNvPr id="118789" name="TextBox 5"/>
          <p:cNvSpPr txBox="1">
            <a:spLocks noChangeArrowheads="1"/>
          </p:cNvSpPr>
          <p:nvPr/>
        </p:nvSpPr>
        <p:spPr bwMode="auto">
          <a:xfrm>
            <a:off x="4572000" y="5246688"/>
            <a:ext cx="435768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onstantia" pitchFamily="18" charset="0"/>
              </a:rPr>
              <a:t>A range of professional development program is available – in-house or by NIE, MOE, leading to certification or otherwise, professional development leave and conferences </a:t>
            </a:r>
          </a:p>
          <a:p>
            <a:endParaRPr lang="en-SG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Teacher Training</a:t>
            </a:r>
            <a:endParaRPr lang="en-SG" dirty="0"/>
          </a:p>
        </p:txBody>
      </p:sp>
      <p:pic>
        <p:nvPicPr>
          <p:cNvPr id="119810" name="Picture 2" descr="H:\Photos\Schools\A PG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857500"/>
            <a:ext cx="50482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1" name="TextBox 7"/>
          <p:cNvSpPr txBox="1">
            <a:spLocks noChangeArrowheads="1"/>
          </p:cNvSpPr>
          <p:nvPr/>
        </p:nvSpPr>
        <p:spPr bwMode="auto">
          <a:xfrm>
            <a:off x="500063" y="3022600"/>
            <a:ext cx="328612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u="sng">
                <a:latin typeface="Constantia" pitchFamily="18" charset="0"/>
              </a:rPr>
              <a:t>Initial Teacher Training</a:t>
            </a:r>
          </a:p>
          <a:p>
            <a:endParaRPr lang="en-US">
              <a:latin typeface="Constantia" pitchFamily="18" charset="0"/>
            </a:endParaRPr>
          </a:p>
          <a:p>
            <a:r>
              <a:rPr lang="en-US">
                <a:latin typeface="Constantia" pitchFamily="18" charset="0"/>
              </a:rPr>
              <a:t>Diploma in Education (2 years)</a:t>
            </a:r>
          </a:p>
          <a:p>
            <a:r>
              <a:rPr lang="en-US">
                <a:latin typeface="Constantia" pitchFamily="18" charset="0"/>
              </a:rPr>
              <a:t>for non-graduates</a:t>
            </a:r>
          </a:p>
          <a:p>
            <a:endParaRPr lang="en-US">
              <a:latin typeface="Constantia" pitchFamily="18" charset="0"/>
            </a:endParaRPr>
          </a:p>
          <a:p>
            <a:r>
              <a:rPr lang="en-US">
                <a:latin typeface="Constantia" pitchFamily="18" charset="0"/>
              </a:rPr>
              <a:t>Postgraduate Diploma in Education (1 year) for graduates</a:t>
            </a:r>
          </a:p>
          <a:p>
            <a:endParaRPr lang="en-US">
              <a:latin typeface="Constantia" pitchFamily="18" charset="0"/>
            </a:endParaRPr>
          </a:p>
          <a:p>
            <a:r>
              <a:rPr lang="en-US">
                <a:latin typeface="Constantia" pitchFamily="18" charset="0"/>
              </a:rPr>
              <a:t>Bachelor of Science / Arts (Education) for non-graduates (2 years) </a:t>
            </a:r>
          </a:p>
          <a:p>
            <a:endParaRPr lang="en-SG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2789</TotalTime>
  <Words>2081</Words>
  <Application>Microsoft Office PowerPoint</Application>
  <PresentationFormat>On-screen Show (4:3)</PresentationFormat>
  <Paragraphs>375</Paragraphs>
  <Slides>107</Slides>
  <Notes>107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Design Template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107</vt:i4>
      </vt:variant>
    </vt:vector>
  </HeadingPairs>
  <TitlesOfParts>
    <vt:vector size="125" baseType="lpstr">
      <vt:lpstr>Arial</vt:lpstr>
      <vt:lpstr>Calibri</vt:lpstr>
      <vt:lpstr>Constantia</vt:lpstr>
      <vt:lpstr>Wingdings 2</vt:lpstr>
      <vt:lpstr>Arial Narrow</vt:lpstr>
      <vt:lpstr>Bookman Old Style</vt:lpstr>
      <vt:lpstr>Wingdings</vt:lpstr>
      <vt:lpstr>Webdings</vt:lpstr>
      <vt:lpstr>Perpetua</vt:lpstr>
      <vt:lpstr>Tahoma</vt:lpstr>
      <vt:lpstr>Arial Rounded MT Bold</vt:lpstr>
      <vt:lpstr>Flow</vt:lpstr>
      <vt:lpstr>Flow</vt:lpstr>
      <vt:lpstr>Flow</vt:lpstr>
      <vt:lpstr>Flow</vt:lpstr>
      <vt:lpstr>Flow</vt:lpstr>
      <vt:lpstr>Chart</vt:lpstr>
      <vt:lpstr>Acrobat Document</vt:lpstr>
      <vt:lpstr>Slide 1</vt:lpstr>
      <vt:lpstr>Slide 2</vt:lpstr>
      <vt:lpstr>Slide 3</vt:lpstr>
      <vt:lpstr>Slide 4</vt:lpstr>
      <vt:lpstr>Slide 5</vt:lpstr>
      <vt:lpstr>Presentation Outline</vt:lpstr>
      <vt:lpstr>Slide 7</vt:lpstr>
      <vt:lpstr>Slide 8</vt:lpstr>
      <vt:lpstr>Slide 9</vt:lpstr>
      <vt:lpstr>Slide 10</vt:lpstr>
      <vt:lpstr>Slide 11</vt:lpstr>
      <vt:lpstr>Slide 12</vt:lpstr>
      <vt:lpstr>The Singapore mathematics curriculum states that “an emphasis on mathematics education will ensure that we have an increasingly competitive workforce to meet the challenges of the 21st century” 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PSLE: Emphasis on Number Sense</vt:lpstr>
      <vt:lpstr>Slide 32</vt:lpstr>
      <vt:lpstr>Slide 33</vt:lpstr>
      <vt:lpstr>National Tests in Singapore</vt:lpstr>
      <vt:lpstr>PSLE Paper 1 50 minutes</vt:lpstr>
      <vt:lpstr>PSLE Paper 2 1 hour 40 minutes </vt:lpstr>
      <vt:lpstr>Knowledge 25%</vt:lpstr>
      <vt:lpstr>Comprehension 35%</vt:lpstr>
      <vt:lpstr>Application &amp; Analysis 40%</vt:lpstr>
      <vt:lpstr>Basic &amp; Routine Skills</vt:lpstr>
      <vt:lpstr>Basic &amp; Routine Skills</vt:lpstr>
      <vt:lpstr>Basic &amp; Routine Skills</vt:lpstr>
      <vt:lpstr>Slide 43</vt:lpstr>
      <vt:lpstr>Problem Solving</vt:lpstr>
      <vt:lpstr>Problem Solving</vt:lpstr>
      <vt:lpstr>Slide 46</vt:lpstr>
      <vt:lpstr>Slide 47</vt:lpstr>
      <vt:lpstr>Problem Solving</vt:lpstr>
      <vt:lpstr>Problem Solving</vt:lpstr>
      <vt:lpstr>Problem Solving</vt:lpstr>
      <vt:lpstr>Slide 51</vt:lpstr>
      <vt:lpstr>Slide 52</vt:lpstr>
      <vt:lpstr>Problem Solving</vt:lpstr>
      <vt:lpstr>Problem Solving</vt:lpstr>
      <vt:lpstr>Problem Solving</vt:lpstr>
      <vt:lpstr>Slide 56</vt:lpstr>
      <vt:lpstr>Problem Solving in Foundation Mathematics</vt:lpstr>
      <vt:lpstr>Problem Solving</vt:lpstr>
      <vt:lpstr>Problem Solving</vt:lpstr>
      <vt:lpstr>Problem Solving for High-Achievers Grade 10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Qualifications of Teachers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Seminar on SingaporeMath @ SALT LAKE CITY, UTAH</dc:title>
  <dc:creator>Windows User</dc:creator>
  <cp:lastModifiedBy>Current User</cp:lastModifiedBy>
  <cp:revision>47</cp:revision>
  <dcterms:created xsi:type="dcterms:W3CDTF">2008-06-10T15:25:56Z</dcterms:created>
  <dcterms:modified xsi:type="dcterms:W3CDTF">2008-07-17T12:07:28Z</dcterms:modified>
</cp:coreProperties>
</file>